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37"/>
  </p:notesMasterIdLst>
  <p:sldIdLst>
    <p:sldId id="288" r:id="rId2"/>
    <p:sldId id="289" r:id="rId3"/>
    <p:sldId id="259" r:id="rId4"/>
    <p:sldId id="290" r:id="rId5"/>
    <p:sldId id="294" r:id="rId6"/>
    <p:sldId id="291" r:id="rId7"/>
    <p:sldId id="292" r:id="rId8"/>
    <p:sldId id="293" r:id="rId9"/>
    <p:sldId id="263" r:id="rId10"/>
    <p:sldId id="260" r:id="rId11"/>
    <p:sldId id="268" r:id="rId12"/>
    <p:sldId id="266" r:id="rId13"/>
    <p:sldId id="270" r:id="rId14"/>
    <p:sldId id="272" r:id="rId15"/>
    <p:sldId id="274" r:id="rId16"/>
    <p:sldId id="273" r:id="rId17"/>
    <p:sldId id="275" r:id="rId18"/>
    <p:sldId id="276" r:id="rId19"/>
    <p:sldId id="277" r:id="rId20"/>
    <p:sldId id="279" r:id="rId21"/>
    <p:sldId id="281" r:id="rId22"/>
    <p:sldId id="283" r:id="rId23"/>
    <p:sldId id="285" r:id="rId24"/>
    <p:sldId id="287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66"/>
    <a:srgbClr val="000099"/>
    <a:srgbClr val="6600FF"/>
    <a:srgbClr val="9999FF"/>
    <a:srgbClr val="EBEBFF"/>
    <a:srgbClr val="BF93FF"/>
    <a:srgbClr val="990099"/>
    <a:srgbClr val="D8BDFF"/>
    <a:srgbClr val="270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984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800" dirty="0"/>
              <a:t>COMPORTAMIENTO DE LA</a:t>
            </a:r>
            <a:r>
              <a:rPr lang="en-US" sz="2800" baseline="0" dirty="0"/>
              <a:t> DEMANDA </a:t>
            </a:r>
            <a:endParaRPr lang="en-US" sz="2800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801033637771907E-2"/>
          <c:y val="0.1455683936352751"/>
          <c:w val="0.96519896636222813"/>
          <c:h val="0.751732523546766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Hoja1!$C$3</c:f>
              <c:strCache>
                <c:ptCount val="1"/>
                <c:pt idx="0">
                  <c:v>Precio de una libra de arroz en pesos 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</c:spPr>
          <c:invertIfNegative val="0"/>
          <c:dLbls>
            <c:spPr>
              <a:solidFill>
                <a:srgbClr val="9BBB59">
                  <a:lumMod val="40000"/>
                  <a:lumOff val="60000"/>
                </a:srgbClr>
              </a:solidFill>
            </c:spPr>
            <c:txPr>
              <a:bodyPr/>
              <a:lstStyle/>
              <a:p>
                <a:pPr>
                  <a:defRPr sz="1400" b="1">
                    <a:latin typeface="Arial Black" pitchFamily="34" charset="0"/>
                    <a:cs typeface="Arial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Hoja1!$C$4:$C$11</c:f>
              <c:numCache>
                <c:formatCode>General</c:formatCode>
                <c:ptCount val="8"/>
                <c:pt idx="0">
                  <c:v>6</c:v>
                </c:pt>
                <c:pt idx="1">
                  <c:v>8</c:v>
                </c:pt>
                <c:pt idx="2">
                  <c:v>10</c:v>
                </c:pt>
                <c:pt idx="3">
                  <c:v>12</c:v>
                </c:pt>
                <c:pt idx="4">
                  <c:v>15</c:v>
                </c:pt>
                <c:pt idx="5">
                  <c:v>17</c:v>
                </c:pt>
                <c:pt idx="6">
                  <c:v>19</c:v>
                </c:pt>
                <c:pt idx="7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8D-4CFB-9A6A-42E5A7AA4A6B}"/>
            </c:ext>
          </c:extLst>
        </c:ser>
        <c:ser>
          <c:idx val="1"/>
          <c:order val="1"/>
          <c:tx>
            <c:strRef>
              <c:f>Hoja1!$D$3</c:f>
              <c:strCache>
                <c:ptCount val="1"/>
                <c:pt idx="0">
                  <c:v>Cantidad demandada de arroz (mensual)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invertIfNegative val="0"/>
          <c:dLbls>
            <c:spPr>
              <a:solidFill>
                <a:srgbClr val="F79646">
                  <a:lumMod val="60000"/>
                  <a:lumOff val="40000"/>
                </a:srgbClr>
              </a:solidFill>
            </c:spPr>
            <c:txPr>
              <a:bodyPr/>
              <a:lstStyle/>
              <a:p>
                <a:pPr>
                  <a:defRPr sz="1400" b="1">
                    <a:latin typeface="Arial Black" pitchFamily="34" charset="0"/>
                    <a:cs typeface="Arial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Hoja1!$D$4:$D$11</c:f>
              <c:numCache>
                <c:formatCode>General</c:formatCode>
                <c:ptCount val="8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8D-4CFB-9A6A-42E5A7AA4A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822272"/>
        <c:axId val="40823808"/>
        <c:axId val="0"/>
      </c:bar3DChart>
      <c:catAx>
        <c:axId val="40822272"/>
        <c:scaling>
          <c:orientation val="minMax"/>
        </c:scaling>
        <c:delete val="0"/>
        <c:axPos val="b"/>
        <c:majorTickMark val="out"/>
        <c:minorTickMark val="none"/>
        <c:tickLblPos val="nextTo"/>
        <c:crossAx val="40823808"/>
        <c:crosses val="autoZero"/>
        <c:auto val="1"/>
        <c:lblAlgn val="ctr"/>
        <c:lblOffset val="100"/>
        <c:noMultiLvlLbl val="0"/>
      </c:catAx>
      <c:valAx>
        <c:axId val="40823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82227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100">
              <a:latin typeface="Arial Black" pitchFamily="34" charset="0"/>
            </a:defRPr>
          </a:pPr>
          <a:endParaRPr lang="es-MX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8B493-D91D-4602-AFB9-F03D807D25F5}" type="datetimeFigureOut">
              <a:rPr lang="es-CO" smtClean="0"/>
              <a:t>24/02/2016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9DA72-FDAB-43E3-8408-62A7D819FFD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5478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CO" altLang="es-C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CO" alt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1D038-8E63-47AF-B10F-032F79938892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D5936-1389-4F2A-8F8E-E87ECF730F77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0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AB2BD5-4247-439C-9DE0-712546D9D9A4}" type="datetime1">
              <a:rPr lang="es-CO" b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24/02/2016</a:t>
            </a:fld>
            <a:endParaRPr lang="es-CO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O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48B476-0CD5-4757-B515-8EE9AC6051FD}" type="slidenum">
              <a:rPr lang="es-CO" b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CO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5585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AB2BD5-4247-439C-9DE0-712546D9D9A4}" type="datetime1">
              <a:rPr lang="es-CO" b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24/02/2016</a:t>
            </a:fld>
            <a:endParaRPr lang="es-CO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O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48B476-0CD5-4757-B515-8EE9AC6051FD}" type="slidenum">
              <a:rPr lang="es-CO" b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CO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881388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AB2BD5-4247-439C-9DE0-712546D9D9A4}" type="datetime1">
              <a:rPr lang="es-CO" b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24/02/2016</a:t>
            </a:fld>
            <a:endParaRPr lang="es-CO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O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48B476-0CD5-4757-B515-8EE9AC6051FD}" type="slidenum">
              <a:rPr lang="es-CO" b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CO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44910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AB2BD5-4247-439C-9DE0-712546D9D9A4}" type="datetime1">
              <a:rPr lang="es-CO" b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24/02/2016</a:t>
            </a:fld>
            <a:endParaRPr lang="es-CO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O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48B476-0CD5-4757-B515-8EE9AC6051FD}" type="slidenum">
              <a:rPr lang="es-CO" b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CO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637670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AB2BD5-4247-439C-9DE0-712546D9D9A4}" type="datetime1">
              <a:rPr lang="es-CO" b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24/02/2016</a:t>
            </a:fld>
            <a:endParaRPr lang="es-CO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O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48B476-0CD5-4757-B515-8EE9AC6051FD}" type="slidenum">
              <a:rPr lang="es-CO" b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CO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55943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6E4B09-C679-4A87-8413-5D850E7AE926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731F7-9095-4C53-93D5-99ED6D7F7667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12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31C128-5509-4A67-882A-5FAB964A63D0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9B4FCF-68CD-44A6-BC1E-E90070A8B12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703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5E244D-9BBF-4B2B-BE36-6384BF16A912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653D2-F9E6-4D8C-B570-E0202FC1FE1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633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130F78-A7CF-4A14-BFD7-C9D59F531C78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BE2A8-FC92-46BF-ACFC-560DC976BA4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66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29ECFC-3539-4A03-BF45-E659DA18489D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AF447-7629-4C8D-B400-AC906752D84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470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213394-EF32-4B58-BA87-B52D8597AAFF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02596-40B0-4C7F-B42C-6A0931B2E3D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540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AB2BD5-4247-439C-9DE0-712546D9D9A4}" type="datetime1">
              <a:rPr lang="es-CO" b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24/02/2016</a:t>
            </a:fld>
            <a:endParaRPr lang="es-CO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O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48B476-0CD5-4757-B515-8EE9AC6051FD}" type="slidenum">
              <a:rPr lang="es-CO" b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CO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00845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9954AF-37D5-4B00-A371-26385EE7E242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0C19D5-2BB5-401E-BAEF-FB8B563FA0B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2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9EF8FE-D308-42A5-8A43-F8B11711D928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6C5C9-5455-44AA-95BE-D7353506299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21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17FE9E-DF12-4879-BA15-A7470205A16F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B03D6-2FF0-420D-8F07-B42BD2EC3660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65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AB2BD5-4247-439C-9DE0-712546D9D9A4}" type="datetime1">
              <a:rPr lang="es-CO" b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24/02/2016</a:t>
            </a:fld>
            <a:endParaRPr lang="es-CO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O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48B476-0CD5-4757-B515-8EE9AC6051FD}" type="slidenum">
              <a:rPr lang="es-CO" b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CO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99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co/url?sa=i&amp;rct=j&amp;q=&amp;esrc=s&amp;source=images&amp;cd=&amp;cad=rja&amp;uact=8&amp;ved=0CAcQjRxqFQoTCKbLndvEoccCFcYZHgodpNUOSQ&amp;url=http://t7marketing.blogspot.com/2011/01/un-nuevo-perfil-del-consumidor.html&amp;ei=dS7KVea8GsazeKSru8gE&amp;bvm=bv.99804247,d.dmo&amp;psig=AFQjCNFfg1smifj6HJVCGkdPhDYsZbdC5Q&amp;ust=143939991828027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google.com.co/url?sa=i&amp;rct=j&amp;q=&amp;esrc=s&amp;source=images&amp;cd=&amp;cad=rja&amp;uact=8&amp;ved=0CAcQjRxqFQoTCKrLnLjFoccCFcUrHgodDO8AHA&amp;url=http://www.informabtl.com/6-maneras-de-incentivar-a-un-shopper/&amp;ei=OC_KVarPG8XXeIzeg-AB&amp;bvm=bv.99804247,d.dmo&amp;psig=AFQjCNFwkTCCAYpVNEziNrzibblw0G6B4A&amp;ust=1439400105112833" TargetMode="Externa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co/url?sa=i&amp;rct=j&amp;q=&amp;esrc=s&amp;source=images&amp;cd=&amp;cad=rja&amp;uact=8&amp;ved=0CAcQjRxqFQoTCMTwiYjGoccCFQf9Hgod_dkB5A&amp;url=http://www.esan.edu.pe/conexion/bloggers/innovivir-es-vivir-innovando/2012/06/cultura-organizacional-innovacion/&amp;ei=3y_KVYSFOIf6e_2zh6AO&amp;bvm=bv.99804247,d.dmo&amp;psig=AFQjCNFdUVw8KdNpzpyBbokw5lzmeSnusw&amp;ust=143940024483205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www.google.com.co/url?sa=i&amp;rct=j&amp;q=&amp;esrc=s&amp;source=images&amp;cd=&amp;cad=rja&amp;uact=8&amp;ved=0CAcQjRxqFQoTCJybs6XGoccCFYiTHgod5esMvA&amp;url=http://presentacioncompdelconsu.blogspot.com/&amp;ei=HTDKVdyYGYineuXXs-AL&amp;bvm=bv.99804247,d.dmo&amp;psig=AFQjCNFdUVw8KdNpzpyBbokw5lzmeSnusw&amp;ust=1439400244832058" TargetMode="Externa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co/url?sa=i&amp;rct=j&amp;q=&amp;esrc=s&amp;source=images&amp;cd=&amp;cad=rja&amp;uact=8&amp;ved=0CAcQjRxqFQoTCNO4-o_IoccCFUWTHgodWE4Hyg&amp;url=http://corp.qliktag.com/where-the-internet-of-things-mobile-commerce-collide/&amp;ei=CTLKVZOQE8WmeticndAM&amp;psig=AFQjCNGLc0QxP1mhcQ9WMgRAGd7u1H2zSQ&amp;ust=143940082972815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co/url?sa=i&amp;rct=j&amp;q=&amp;esrc=s&amp;source=images&amp;cd=&amp;cad=rja&amp;uact=8&amp;ved=0CAcQjRxqFQoTCKe48qPJoccCFYqXHgod-64LFg&amp;url=http://www.danielrodriguez.com.ve/temas/emarketing-2/ventas-en-internet-negocios-en-internet/&amp;ei=PzPKVeecIoqvevvdrrAB&amp;psig=AFQjCNEH4-0zzin8KRXUa6hykkU5dwJWUw&amp;ust=143940104766875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www.google.com.co/url?sa=i&amp;rct=j&amp;q=&amp;esrc=s&amp;source=images&amp;cd=&amp;cad=rja&amp;uact=8&amp;ved=0CAcQjRxqFQoTCMS_1J3JoccCFUySHgodK4AAsA&amp;url=http://www.larepublica.co/consumo/6-tipos-de-consumidor-que-rondan-el-mercado_26271&amp;ei=MjPKVcTeHcykequAgoAL&amp;psig=AFQjCNEH4-0zzin8KRXUa6hykkU5dwJWUw&amp;ust=1439401047668751" TargetMode="Externa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co/url?sa=i&amp;rct=j&amp;q=&amp;esrc=s&amp;source=images&amp;cd=&amp;cad=rja&amp;uact=8&amp;ved=0CAcQjRxqFQoTCLe3wezJoccCFcJaHgodNCEKYQ&amp;url=https://advertisingspot.wordpress.com/2014/08/29/comprador-compulsivo-o-impulsivo/&amp;ei=1zPKVffvM8K1ebTCqIgG&amp;psig=AFQjCNHFIjPLPaLvAuoZtYFNnakbUDRHLA&amp;ust=143940129241992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co/url?sa=i&amp;rct=j&amp;q=&amp;esrc=s&amp;source=images&amp;cd=&amp;cad=rja&amp;uact=8&amp;ved=0CAcQjRxqFQoTCMa0xprLoccCFUfYHgod41IEeg&amp;url=https://marketingemprendedor.wordpress.com/2010/04/14/el-nuevo-prosumidor-sustituye-al-consumidor-tradicional/&amp;ei=RDXKVcaCM8ewe-OlkdAH&amp;psig=AFQjCNHSwF5tQPsdB_GQq_Zjiq53f9LImg&amp;ust=143940164812910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co/url?sa=i&amp;rct=j&amp;q=&amp;esrc=s&amp;source=images&amp;cd=&amp;cad=rja&amp;uact=8&amp;ved=0CAcQjRxqFQoTCMmu7ZzMoccCFcPYHgodFoYKQQ&amp;url=http://www.clubdarwin.net/seccion/ingredientes/mexico-exigira-nuevo-etiquetado-alimentario-y-restringira-publicidad-de-fast-fo&amp;ei=VjbKVcmrBsOxe5aMqogE&amp;psig=AFQjCNGF5q9EtPSZYVwm1xDIFrOA03KoOg&amp;ust=143940188913053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oguate.com/es/tus-recargas-a-guat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emf"/><Relationship Id="rId4" Type="http://schemas.openxmlformats.org/officeDocument/2006/relationships/package" Target="../embeddings/Microsoft_Excel_Worksheet1.xls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0" y="5661972"/>
            <a:ext cx="9144000" cy="12234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900" b="1" i="1" dirty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</a:rPr>
              <a:t>MODULO MICROECONOMIA</a:t>
            </a:r>
            <a:endParaRPr lang="es-CO" sz="4900" b="1" i="1" dirty="0">
              <a:ln w="50800"/>
              <a:solidFill>
                <a:schemeClr val="bg1">
                  <a:shade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316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9BE57-B391-4A98-8348-5C845B305487}" type="slidenum">
              <a:rPr lang="es-CO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s-CO" dirty="0">
              <a:solidFill>
                <a:srgbClr val="FFFFFF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7504" y="1051857"/>
            <a:ext cx="8928992" cy="5803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500" b="1" dirty="0">
                <a:latin typeface="Arial" pitchFamily="34" charset="0"/>
                <a:cs typeface="Arial" pitchFamily="34" charset="0"/>
              </a:rPr>
              <a:t>Entender el comportamiento del consumidor </a:t>
            </a:r>
            <a:r>
              <a:rPr lang="es-ES" sz="2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 la clave para que la empresa conozca qué necesitan </a:t>
            </a:r>
            <a:r>
              <a:rPr lang="es-ES" sz="2500" b="1" dirty="0">
                <a:latin typeface="Arial" pitchFamily="34" charset="0"/>
                <a:cs typeface="Arial" pitchFamily="34" charset="0"/>
              </a:rPr>
              <a:t>los compradores y como llegar a ellos. </a:t>
            </a:r>
          </a:p>
          <a:p>
            <a:pPr algn="ctr">
              <a:lnSpc>
                <a:spcPct val="150000"/>
              </a:lnSpc>
            </a:pPr>
            <a:r>
              <a:rPr lang="es-ES" sz="2500" b="1" i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El comportamiento del consumidor se define como:</a:t>
            </a:r>
            <a:r>
              <a:rPr lang="es-ES" sz="2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500" b="1" dirty="0">
                <a:latin typeface="Arial" pitchFamily="34" charset="0"/>
                <a:cs typeface="Arial" pitchFamily="34" charset="0"/>
              </a:rPr>
              <a:t>las actividades del individuo orientadas a </a:t>
            </a:r>
            <a:r>
              <a:rPr lang="es-ES" sz="2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la adquisición y uso de bienes y/o servicios,</a:t>
            </a:r>
            <a:r>
              <a:rPr lang="es-ES" sz="2500" b="1" dirty="0">
                <a:latin typeface="Arial" pitchFamily="34" charset="0"/>
                <a:cs typeface="Arial" pitchFamily="34" charset="0"/>
              </a:rPr>
              <a:t> incluyendo las acciones que el consumidor lleva a cabo en la búsqueda, compra, uso y evaluación de productos </a:t>
            </a:r>
            <a:r>
              <a:rPr lang="es-ES" sz="2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que espera servirán para satisfacer sus necesidades.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07504" y="44624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Tema N°2. El comportamiento del consumidor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716937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25 Conector recto de flecha"/>
          <p:cNvCxnSpPr/>
          <p:nvPr/>
        </p:nvCxnSpPr>
        <p:spPr>
          <a:xfrm flipV="1">
            <a:off x="4499992" y="1988840"/>
            <a:ext cx="1584176" cy="782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 flipH="1" flipV="1">
            <a:off x="3707904" y="1988840"/>
            <a:ext cx="1027393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9BE57-B391-4A98-8348-5C845B305487}" type="slidenum">
              <a:rPr lang="es-CO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s-CO" dirty="0">
              <a:solidFill>
                <a:srgbClr val="FFFFFF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5144" y="3068960"/>
            <a:ext cx="2354382" cy="2031325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2º. RESTRICCIÓN PRESUPUESTARIA</a:t>
            </a:r>
            <a:endParaRPr lang="es-CO" sz="1400" b="1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Conjunto de combinaciones de bienes y servicios que el consumidor puede pagar con un ingreso limitado a los precios dados en el mercado</a:t>
            </a:r>
            <a:endParaRPr lang="es-CO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16632" y="1251337"/>
            <a:ext cx="3391272" cy="1169551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1º. EXCEDENTE DEL CONSUMIDOR</a:t>
            </a:r>
            <a:endParaRPr lang="es-CO" sz="1400" b="1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Diferencia  entre  la cantidad máxima dispuesto a  pagar  y  lo  que realmente paga</a:t>
            </a:r>
            <a:endParaRPr lang="es-CO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345712" y="3490035"/>
            <a:ext cx="2474760" cy="1600438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4º. EFICIENCIA DEL MERCADO</a:t>
            </a:r>
            <a:endParaRPr lang="es-CO" sz="1400" b="1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La asignación de recursos que lleve a maximizar el excedente que reciben las personas que fluctúan en el mercado</a:t>
            </a:r>
            <a:endParaRPr lang="es-CO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084168" y="1404064"/>
            <a:ext cx="2736304" cy="1600438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3º. PREFERENCIAS Y UTILIDAD</a:t>
            </a:r>
            <a:endParaRPr lang="es-CO" sz="1400" b="1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La obtención de alternativas para decidir cual es la preferencia o si es indiferente dado que las dos dan la misma satisfacción</a:t>
            </a:r>
            <a:endParaRPr lang="es-CO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3203847" y="5427801"/>
            <a:ext cx="3141865" cy="1169551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5º. EXCEDENTE DEL PRODUCTOR</a:t>
            </a:r>
            <a:endParaRPr lang="es-CO" sz="1400" b="1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Este es el precio de venta que percibe el productor por un bien, menos el coste de producirlo</a:t>
            </a:r>
            <a:endParaRPr lang="es-CO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79512" y="44624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TEORIA DEL COMPORTAMIENTO DEL CONSUMIDOR</a:t>
            </a:r>
            <a:endParaRPr lang="es-CO" sz="3200" dirty="0"/>
          </a:p>
        </p:txBody>
      </p:sp>
      <p:cxnSp>
        <p:nvCxnSpPr>
          <p:cNvPr id="11" name="10 Conector recto de flecha"/>
          <p:cNvCxnSpPr/>
          <p:nvPr/>
        </p:nvCxnSpPr>
        <p:spPr>
          <a:xfrm flipH="1">
            <a:off x="2669526" y="3699391"/>
            <a:ext cx="53432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4571999" y="4780479"/>
            <a:ext cx="0" cy="6473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>
            <a:endCxn id="12" idx="1"/>
          </p:cNvCxnSpPr>
          <p:nvPr/>
        </p:nvCxnSpPr>
        <p:spPr>
          <a:xfrm>
            <a:off x="5940152" y="3699391"/>
            <a:ext cx="405560" cy="5908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2618304"/>
            <a:ext cx="2736305" cy="2162175"/>
          </a:xfrm>
          <a:prstGeom prst="ellipse">
            <a:avLst/>
          </a:prstGeom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066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9BE57-B391-4A98-8348-5C845B305487}" type="slidenum">
              <a:rPr lang="es-CO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s-CO" dirty="0">
              <a:solidFill>
                <a:srgbClr val="FFFFFF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496" y="354568"/>
            <a:ext cx="9010569" cy="6486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¿QUÉ ES EL COMPORTAMIENTO DEL CONSUMIDOR?</a:t>
            </a:r>
          </a:p>
          <a:p>
            <a:pPr algn="ctr">
              <a:lnSpc>
                <a:spcPct val="150000"/>
              </a:lnSpc>
            </a:pPr>
            <a:r>
              <a:rPr lang="es-ES" sz="2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Es el comportamiento que los consumidores asumen </a:t>
            </a:r>
            <a:r>
              <a:rPr lang="es-ES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al buscar, comprar, utilizar, evaluar y desechar </a:t>
            </a:r>
            <a:r>
              <a:rPr lang="es-ES" sz="2300" b="1" dirty="0">
                <a:latin typeface="Arial" pitchFamily="34" charset="0"/>
                <a:cs typeface="Arial" pitchFamily="34" charset="0"/>
              </a:rPr>
              <a:t>los productos y servicios que consideran van a satisfacer sus necesidades. En este sentido, existen teorías de comportamiento del consumidor que ayudan a entender por qué este actúa de tal manera cuando compra algo.</a:t>
            </a:r>
          </a:p>
          <a:p>
            <a:pPr algn="ctr">
              <a:lnSpc>
                <a:spcPct val="150000"/>
              </a:lnSpc>
            </a:pPr>
            <a:r>
              <a:rPr lang="es-ES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Javier Alonso Rivas, señala: </a:t>
            </a:r>
            <a:r>
              <a:rPr lang="es-ES" sz="2300" b="1" dirty="0">
                <a:latin typeface="Arial" pitchFamily="34" charset="0"/>
                <a:cs typeface="Arial" pitchFamily="34" charset="0"/>
              </a:rPr>
              <a:t>“La conducta de los consumidores pueden depender, </a:t>
            </a:r>
            <a:r>
              <a:rPr lang="es-ES" sz="23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en mayor o menor medida, de un grupo de variables de naturaleza externa, </a:t>
            </a:r>
            <a:r>
              <a:rPr lang="es-ES" sz="2300" b="1" dirty="0">
                <a:latin typeface="Arial" pitchFamily="34" charset="0"/>
                <a:cs typeface="Arial" pitchFamily="34" charset="0"/>
              </a:rPr>
              <a:t>que no se pueden dejar de contemplar si se quiere llegar a entender la compra y consumo”.</a:t>
            </a:r>
          </a:p>
        </p:txBody>
      </p:sp>
    </p:spTree>
    <p:extLst>
      <p:ext uri="{BB962C8B-B14F-4D97-AF65-F5344CB8AC3E}">
        <p14:creationId xmlns:p14="http://schemas.microsoft.com/office/powerpoint/2010/main" val="2362673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9BE57-B391-4A98-8348-5C845B305487}" type="slidenum">
              <a:rPr lang="es-CO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s-CO" dirty="0">
              <a:solidFill>
                <a:srgbClr val="FFFFFF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7504" y="-27384"/>
            <a:ext cx="88569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>
                <a:latin typeface="Arial" pitchFamily="34" charset="0"/>
                <a:cs typeface="Arial" pitchFamily="34" charset="0"/>
              </a:rPr>
              <a:t>El consumidor es un ser complejo y </a:t>
            </a:r>
            <a:r>
              <a:rPr lang="es-E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 importante saber sus razones de compra,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 cuales son sus necesidades y deseos. De esta forma se puede crear una estrategia adecuada para ellos.</a:t>
            </a:r>
          </a:p>
          <a:p>
            <a:pPr algn="ctr">
              <a:lnSpc>
                <a:spcPct val="150000"/>
              </a:lnSpc>
            </a:pPr>
            <a:r>
              <a:rPr lang="es-E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TIPOS DE CONSUMIDOR</a:t>
            </a:r>
          </a:p>
          <a:p>
            <a:pPr algn="ctr">
              <a:lnSpc>
                <a:spcPct val="150000"/>
              </a:lnSpc>
            </a:pPr>
            <a:r>
              <a:rPr lang="es-ES" sz="28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Personal. 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Son los individuos que compran bienes y servicios para su propio uso y así poder satisfacer sus necesidades o usos personales.</a:t>
            </a:r>
          </a:p>
          <a:p>
            <a:pPr algn="ctr">
              <a:lnSpc>
                <a:spcPct val="150000"/>
              </a:lnSpc>
            </a:pP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4.bp.blogspot.com/_Lcd2kGqTuUI/TSKbaDeX7VI/AAAAAAAAB30/k6ZWXT6oyOE/s1600/consumidor-alimento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69159"/>
            <a:ext cx="3137845" cy="1761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3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6" descr="http://informabtlcdnzone.grupodecomunicac.netdna-cdn.com/wp-content/uploads/2014/11/personal-shopper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35" y="4869159"/>
            <a:ext cx="2952302" cy="1761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3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8667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9BE57-B391-4A98-8348-5C845B305487}" type="slidenum">
              <a:rPr lang="es-CO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es-CO" dirty="0">
              <a:solidFill>
                <a:srgbClr val="FFFFFF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3528" y="44624"/>
            <a:ext cx="856895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Organizacional. 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Incluye a los individuos y empresas: Agencias de gobierno, negocios privados, compañías de servicio. </a:t>
            </a:r>
          </a:p>
          <a:p>
            <a:pPr algn="ctr">
              <a:lnSpc>
                <a:spcPct val="150000"/>
              </a:lnSpc>
            </a:pPr>
            <a:r>
              <a:rPr lang="es-ES" sz="2400" b="1" dirty="0">
                <a:latin typeface="Arial" pitchFamily="34" charset="0"/>
                <a:cs typeface="Arial" pitchFamily="34" charset="0"/>
              </a:rPr>
              <a:t>Estas organizaciones deberán comprar productos, equipos y servicios para hacer operar sus empresas con la finalidad de lucro o sin ella</a:t>
            </a:r>
            <a:r>
              <a:rPr lang="es-ES" sz="2400" dirty="0"/>
              <a:t>.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http://www.esan.edu.pe/conexion/bloggers/2012/06/19/cultura_organizacional_innovacio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147" y="3871664"/>
            <a:ext cx="3333750" cy="2505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8" name="Picture 6" descr="http://4.bp.blogspot.com/-6kkEpoKtJxk/TgPE8fphXxI/AAAAAAAAAKM/K6nOZRATt7M/s400/Ocupacion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19589"/>
            <a:ext cx="3333751" cy="2470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209751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008" y="255786"/>
            <a:ext cx="9036496" cy="508918"/>
          </a:xfrm>
        </p:spPr>
        <p:txBody>
          <a:bodyPr>
            <a:noAutofit/>
          </a:bodyPr>
          <a:lstStyle/>
          <a:p>
            <a:pPr algn="ctr"/>
            <a:r>
              <a:rPr lang="es-CO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Consumidores por tipo de marca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9BE57-B391-4A98-8348-5C845B305487}" type="slidenum">
              <a:rPr lang="es-CO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s-CO" dirty="0">
              <a:solidFill>
                <a:srgbClr val="FFFFFF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10135" y="1052736"/>
            <a:ext cx="8706072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Planeado. 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La compra es reflexiva. Antes de realizar la compra ya sabe el </a:t>
            </a:r>
            <a:r>
              <a:rPr lang="es-E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qué va a comprar, de qué marca y en qué canal lo va a hacer.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 Conoce perfectamente todas las ofertas del mercado y no acepta productos sustitutivos. Se ve afectado en poca medida por las acciones de mercadeo de las marcas.</a:t>
            </a:r>
            <a:endParaRPr lang="es-ES" sz="2400" b="1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corp.qliktag.com/wp-content/uploads/2014/11/mobile-commerce-scan-and-bu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45" y="4653137"/>
            <a:ext cx="3395577" cy="1908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53136"/>
            <a:ext cx="3393323" cy="1908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354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9BE57-B391-4A98-8348-5C845B305487}" type="slidenum">
              <a:rPr lang="es-CO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es-CO" dirty="0">
              <a:solidFill>
                <a:srgbClr val="FFFFFF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9512" y="56322"/>
            <a:ext cx="87849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Sugestionado. 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se informa a través de la publicidad ofrecida de las marcas, </a:t>
            </a:r>
            <a:r>
              <a:rPr lang="es-E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siendo influenciado por la misma. 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Se encarga de estudiar detalladamente las características del producto y estudia las diferentes ofertas que le ofrece el mercado. Se ve influenciado por las acciones de marketing y decide la compra en función de las mismas.</a:t>
            </a:r>
            <a:endParaRPr lang="es-ES" sz="2400" b="1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http://www.danielrodriguez.com.ve/wp-content/uploads/2012/07/Venezolanos-compraron-por-Internet-un-total-de-132.000.000-en-el-2005-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21088"/>
            <a:ext cx="3888432" cy="2332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6" name="Picture 6" descr="http://www.larepublica.co/sites/default/files/larepublica/imagenes/noticias/1/ancla1124-100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3456384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77203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9BE57-B391-4A98-8348-5C845B305487}" type="slidenum">
              <a:rPr lang="es-CO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es-CO" dirty="0">
              <a:solidFill>
                <a:srgbClr val="FFFFFF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7504" y="59316"/>
            <a:ext cx="8784976" cy="3224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5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Impulsivo. </a:t>
            </a:r>
            <a:r>
              <a:rPr lang="es-ES" sz="3500" b="1" dirty="0">
                <a:latin typeface="Arial" pitchFamily="34" charset="0"/>
                <a:cs typeface="Arial" pitchFamily="34" charset="0"/>
              </a:rPr>
              <a:t>Compra por impulso, sin pensar en aquello que está comprando, ni en si lo necesita o no. Simplemente le gusta, le apetece comprarlo y lo hace.</a:t>
            </a:r>
            <a:endParaRPr lang="es-ES" sz="3500" b="1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s://advertisingspot.files.wordpress.com/2014/08/impulso.jpg?w=625&amp;h=49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645024"/>
            <a:ext cx="3465959" cy="2858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45024"/>
            <a:ext cx="3744416" cy="2858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321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648072"/>
          </a:xfrm>
        </p:spPr>
        <p:txBody>
          <a:bodyPr>
            <a:noAutofit/>
          </a:bodyPr>
          <a:lstStyle/>
          <a:p>
            <a:pPr algn="ctr"/>
            <a:r>
              <a:rPr lang="es-CO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Consumidores por  fidelidad de marca o de producto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9BE57-B391-4A98-8348-5C845B305487}" type="slidenum">
              <a:rPr lang="es-CO" smtClean="0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es-CO" dirty="0">
              <a:solidFill>
                <a:srgbClr val="FFFFFF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7504" y="1052736"/>
            <a:ext cx="8784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Experimental. 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Se trata de aquel consumidor que siempre está dispuesto a probar un nuevo producto que ha salido a la venta. Realiza prueba de productos y siempre compra aquellos nuevos. Al ser el primero, muchas veces genera influencia de consumo en otros. </a:t>
            </a:r>
            <a:r>
              <a:rPr lang="es-E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No es leal a las marcas.</a:t>
            </a:r>
          </a:p>
        </p:txBody>
      </p:sp>
      <p:pic>
        <p:nvPicPr>
          <p:cNvPr id="8194" name="Picture 2" descr="https://marketingemprendedor.files.wordpress.com/2010/04/consumidor.jpg?w=225&amp;h=25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53136"/>
            <a:ext cx="3240360" cy="1984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115" y="4653136"/>
            <a:ext cx="3240360" cy="1984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383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9BE57-B391-4A98-8348-5C845B305487}" type="slidenum">
              <a:rPr lang="es-CO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es-CO" dirty="0">
              <a:solidFill>
                <a:srgbClr val="FFFFFF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7504" y="116632"/>
            <a:ext cx="4032448" cy="4662815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2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Habitua</a:t>
            </a:r>
            <a:r>
              <a:rPr lang="es-ES" sz="2200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l. </a:t>
            </a:r>
            <a:r>
              <a:rPr lang="es-ES" sz="2200" b="1" dirty="0">
                <a:latin typeface="Arial" pitchFamily="34" charset="0"/>
                <a:cs typeface="Arial" pitchFamily="34" charset="0"/>
              </a:rPr>
              <a:t>Suele </a:t>
            </a:r>
            <a:r>
              <a:rPr lang="es-ES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comprar casi siempre el mismo producto y la misma marca.</a:t>
            </a:r>
            <a:r>
              <a:rPr lang="es-ES" sz="2200" b="1" dirty="0">
                <a:latin typeface="Arial" pitchFamily="34" charset="0"/>
                <a:cs typeface="Arial" pitchFamily="34" charset="0"/>
              </a:rPr>
              <a:t> Sin embargo, si no lo encuentra acepta el cambiar de producto y marca, convirtiéndose en este caso en el </a:t>
            </a:r>
            <a:r>
              <a:rPr lang="es-ES" sz="2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consumidor ocasional.</a:t>
            </a:r>
          </a:p>
        </p:txBody>
      </p:sp>
      <p:pic>
        <p:nvPicPr>
          <p:cNvPr id="7170" name="Picture 2" descr="http://cdn-images.cdstatic.net/sites/clubdarwin.net/files/imagecache/npm_image_8col/478x268xetiquetas_alimentos.jpg.pagespeed.ic.A_Lqy2lSuP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63" y="4941168"/>
            <a:ext cx="3040782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6 CuadroTexto"/>
          <p:cNvSpPr txBox="1"/>
          <p:nvPr/>
        </p:nvSpPr>
        <p:spPr>
          <a:xfrm>
            <a:off x="4788024" y="116632"/>
            <a:ext cx="4032448" cy="460004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2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Fiel. </a:t>
            </a:r>
            <a:r>
              <a:rPr lang="es-ES" sz="2200" b="1" dirty="0">
                <a:latin typeface="Arial" pitchFamily="34" charset="0"/>
                <a:cs typeface="Arial" pitchFamily="34" charset="0"/>
              </a:rPr>
              <a:t>La compra o adquisición del producto </a:t>
            </a:r>
            <a:r>
              <a:rPr lang="es-ES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está definida por la marca.</a:t>
            </a:r>
            <a:r>
              <a:rPr lang="es-ES" sz="22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s-ES" sz="2200" b="1" dirty="0">
                <a:latin typeface="Arial" pitchFamily="34" charset="0"/>
                <a:cs typeface="Arial" pitchFamily="34" charset="0"/>
              </a:rPr>
              <a:t>De no encontrar el producto de ese marca no realiza la compra, no adquiere productos complementarios al mismo.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941168"/>
            <a:ext cx="3005650" cy="1736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957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51520" y="-27384"/>
            <a:ext cx="8712968" cy="3093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6500" b="1" spc="150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UNIDAD 1: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6500" b="1" spc="150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La Microeconomía y la Teoría del Consumidor</a:t>
            </a:r>
          </a:p>
        </p:txBody>
      </p:sp>
    </p:spTree>
    <p:extLst>
      <p:ext uri="{BB962C8B-B14F-4D97-AF65-F5344CB8AC3E}">
        <p14:creationId xmlns:p14="http://schemas.microsoft.com/office/powerpoint/2010/main" val="511705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9BE57-B391-4A98-8348-5C845B305487}" type="slidenum">
              <a:rPr lang="es-CO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es-CO" dirty="0">
              <a:solidFill>
                <a:srgbClr val="FFFFFF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7504" y="36786"/>
            <a:ext cx="4536504" cy="3808735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3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Indiferente. </a:t>
            </a:r>
            <a:r>
              <a:rPr lang="es-ES" sz="2300" b="1" dirty="0">
                <a:latin typeface="Arial" pitchFamily="34" charset="0"/>
                <a:cs typeface="Arial" pitchFamily="34" charset="0"/>
              </a:rPr>
              <a:t>El producto que anda buscando debe </a:t>
            </a:r>
            <a:r>
              <a:rPr lang="es-ES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cumplir la función que desea el consumidor. </a:t>
            </a:r>
            <a:r>
              <a:rPr lang="es-ES" sz="2300" b="1" dirty="0">
                <a:latin typeface="Arial" pitchFamily="34" charset="0"/>
                <a:cs typeface="Arial" pitchFamily="34" charset="0"/>
              </a:rPr>
              <a:t>No le importa la marca, el diseño; ni el canal donde lo pueda adquirir. No es leal a ninguna marca.</a:t>
            </a:r>
            <a:endParaRPr lang="es-ES" sz="2300" b="1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ttps://www.aloguate.com/imgs/servicios/recargas-cel/caja_02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72" y="4086950"/>
            <a:ext cx="3505263" cy="2386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6 CuadroTexto"/>
          <p:cNvSpPr txBox="1"/>
          <p:nvPr/>
        </p:nvSpPr>
        <p:spPr>
          <a:xfrm>
            <a:off x="4979082" y="44624"/>
            <a:ext cx="3913398" cy="375372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3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Ocasional.</a:t>
            </a:r>
            <a:r>
              <a:rPr lang="es-ES" sz="23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es-ES" sz="2300" b="1" dirty="0">
                <a:latin typeface="Arial" pitchFamily="34" charset="0"/>
                <a:cs typeface="Arial" pitchFamily="34" charset="0"/>
              </a:rPr>
              <a:t>Es aquel que compra el producto de forma esporádica. </a:t>
            </a:r>
          </a:p>
          <a:p>
            <a:pPr algn="ctr">
              <a:lnSpc>
                <a:spcPct val="150000"/>
              </a:lnSpc>
            </a:pPr>
            <a:r>
              <a:rPr lang="es-ES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Sólo en el caso de no encontrar el producto habitual realiza la compra.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650" y="4090251"/>
            <a:ext cx="3457829" cy="2383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912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648072"/>
          </a:xfrm>
        </p:spPr>
        <p:txBody>
          <a:bodyPr>
            <a:normAutofit/>
          </a:bodyPr>
          <a:lstStyle/>
          <a:p>
            <a:pPr algn="ctr"/>
            <a:r>
              <a:rPr lang="es-CO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Consumidores por  su relación con el dinero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9BE57-B391-4A98-8348-5C845B305487}" type="slidenum">
              <a:rPr lang="es-CO" smtClean="0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es-CO" dirty="0">
              <a:solidFill>
                <a:srgbClr val="FFFFFF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6462" y="1068757"/>
            <a:ext cx="4927585" cy="3584379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2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Ostentoso. </a:t>
            </a:r>
            <a:r>
              <a:rPr lang="es-ES" sz="2200" b="1" dirty="0">
                <a:latin typeface="Arial" pitchFamily="34" charset="0"/>
                <a:cs typeface="Arial" pitchFamily="34" charset="0"/>
              </a:rPr>
              <a:t>Le gusta el consumo de </a:t>
            </a:r>
            <a:r>
              <a:rPr lang="es-E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productos de gama alta y primera calidad. </a:t>
            </a:r>
            <a:r>
              <a:rPr lang="es-ES" sz="2200" b="1" dirty="0">
                <a:latin typeface="Arial" pitchFamily="34" charset="0"/>
                <a:cs typeface="Arial" pitchFamily="34" charset="0"/>
              </a:rPr>
              <a:t>Su compra suele ser irreflexiva y compra por impulso en muchos casos. Se da muchos lujos y se trata de un consumidor egocéntrico.</a:t>
            </a:r>
            <a:endParaRPr lang="es-ES" sz="2200" b="1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61" y="4797152"/>
            <a:ext cx="3848100" cy="1876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364088" y="1052736"/>
            <a:ext cx="3528392" cy="341632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Conformista. 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Trata de cuidar el dinero y de cubrir sus necesidades básica. No adquiere lujos ni se da caprichos.</a:t>
            </a:r>
            <a:endParaRPr lang="es-ES" sz="2400" b="1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97152"/>
            <a:ext cx="3578812" cy="1841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976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9BE57-B391-4A98-8348-5C845B305487}" type="slidenum">
              <a:rPr lang="es-CO" smtClean="0">
                <a:solidFill>
                  <a:srgbClr val="FFFFFF"/>
                </a:solidFill>
              </a:rPr>
              <a:pPr>
                <a:defRPr/>
              </a:pPr>
              <a:t>22</a:t>
            </a:fld>
            <a:endParaRPr lang="es-CO" dirty="0">
              <a:solidFill>
                <a:srgbClr val="FFFFFF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7504" y="116632"/>
            <a:ext cx="4176464" cy="4455066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1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Ahorrativo. </a:t>
            </a:r>
            <a:r>
              <a:rPr lang="es-ES" sz="2100" b="1" dirty="0">
                <a:latin typeface="Arial" pitchFamily="34" charset="0"/>
                <a:cs typeface="Arial" pitchFamily="34" charset="0"/>
              </a:rPr>
              <a:t>Trata de conservar el dinero y </a:t>
            </a:r>
            <a:r>
              <a:rPr lang="es-ES" sz="2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sólo hacer las compras necesarias. </a:t>
            </a:r>
            <a:r>
              <a:rPr lang="es-ES" sz="2100" b="1" dirty="0">
                <a:latin typeface="Arial" pitchFamily="34" charset="0"/>
                <a:cs typeface="Arial" pitchFamily="34" charset="0"/>
              </a:rPr>
              <a:t>Busca constantemente las ofertas y se asegura el consumo de los productos que necesita, sin excederse en la compra de los mismos.</a:t>
            </a:r>
            <a:endParaRPr lang="es-ES" sz="2100" b="1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www.estilod.com/fotos/Image/servicios/35_Tips_Entender_Nuevo_Consumid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51362"/>
            <a:ext cx="3096344" cy="1990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6 CuadroTexto"/>
          <p:cNvSpPr txBox="1"/>
          <p:nvPr/>
        </p:nvSpPr>
        <p:spPr>
          <a:xfrm>
            <a:off x="4932041" y="148811"/>
            <a:ext cx="3744416" cy="415498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2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Afanado. </a:t>
            </a:r>
            <a:r>
              <a:rPr lang="es-ES" sz="2200" b="1" dirty="0">
                <a:latin typeface="Arial" pitchFamily="34" charset="0"/>
                <a:cs typeface="Arial" pitchFamily="34" charset="0"/>
              </a:rPr>
              <a:t>Aquel consumidor que se controla por medio del dinero; pero realiza sus </a:t>
            </a:r>
            <a:r>
              <a:rPr lang="es-ES" sz="2200" b="1" i="1" dirty="0">
                <a:latin typeface="Arial Black" pitchFamily="34" charset="0"/>
                <a:cs typeface="Arial" pitchFamily="34" charset="0"/>
              </a:rPr>
              <a:t>compras de forma compulsiva de acuerdo a su disponibilidad </a:t>
            </a:r>
            <a:r>
              <a:rPr lang="es-ES" sz="2200" b="1" dirty="0">
                <a:latin typeface="Arial" pitchFamily="34" charset="0"/>
                <a:cs typeface="Arial" pitchFamily="34" charset="0"/>
              </a:rPr>
              <a:t>de tiempo y espacio.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179" y="4751362"/>
            <a:ext cx="3739489" cy="1917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582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9BE57-B391-4A98-8348-5C845B305487}" type="slidenum">
              <a:rPr lang="es-CO" smtClean="0">
                <a:solidFill>
                  <a:srgbClr val="FFFFFF"/>
                </a:solidFill>
              </a:rPr>
              <a:pPr>
                <a:defRPr/>
              </a:pPr>
              <a:t>23</a:t>
            </a:fld>
            <a:endParaRPr lang="es-CO" dirty="0">
              <a:solidFill>
                <a:srgbClr val="FFFFFF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9510" y="200829"/>
            <a:ext cx="3384377" cy="341632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Protector. 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Únicamente usa el dinero </a:t>
            </a:r>
            <a:r>
              <a:rPr lang="es-E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para adquirir aquello que ayude a proteger y auxiliar 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a los demás.</a:t>
            </a:r>
            <a:endParaRPr lang="es-ES" sz="2400" b="1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789040"/>
            <a:ext cx="3096344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4499992" y="116632"/>
            <a:ext cx="4320480" cy="380873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3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Cazador. </a:t>
            </a:r>
            <a:r>
              <a:rPr lang="es-ES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Busca hacer crecer la cantidad de dinero que tiene por medio de acciones agresivas</a:t>
            </a:r>
            <a:r>
              <a:rPr lang="es-ES" sz="2300" b="1" dirty="0">
                <a:latin typeface="Arial" pitchFamily="34" charset="0"/>
                <a:cs typeface="Arial" pitchFamily="34" charset="0"/>
              </a:rPr>
              <a:t> como inversiones de alto riesgo, que garanticen la aumento de su compra.</a:t>
            </a:r>
            <a:endParaRPr lang="es-ES" sz="2300" b="1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787" y="4149080"/>
            <a:ext cx="3810000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220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9BE57-B391-4A98-8348-5C845B305487}" type="slidenum">
              <a:rPr lang="es-CO" smtClean="0">
                <a:solidFill>
                  <a:srgbClr val="FFFFFF"/>
                </a:solidFill>
              </a:rPr>
              <a:pPr>
                <a:defRPr/>
              </a:pPr>
              <a:t>24</a:t>
            </a:fld>
            <a:endParaRPr lang="es-CO" dirty="0">
              <a:solidFill>
                <a:srgbClr val="FFFFFF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7504" y="44624"/>
            <a:ext cx="8640960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2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Idealista. </a:t>
            </a:r>
            <a:r>
              <a:rPr lang="es-ES" sz="3200" b="1" dirty="0">
                <a:latin typeface="Arial" pitchFamily="34" charset="0"/>
                <a:cs typeface="Arial" pitchFamily="34" charset="0"/>
              </a:rPr>
              <a:t>Se trata de un consumidor inmaterial que </a:t>
            </a:r>
            <a:r>
              <a:rPr lang="es-E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consume únicamente para mejorar su calidad de vida,</a:t>
            </a:r>
            <a:r>
              <a:rPr lang="es-ES" sz="3200" b="1" dirty="0">
                <a:latin typeface="Arial" pitchFamily="34" charset="0"/>
                <a:cs typeface="Arial" pitchFamily="34" charset="0"/>
              </a:rPr>
              <a:t> sin pensar en nada más.</a:t>
            </a:r>
            <a:endParaRPr lang="es-ES" sz="3200" b="1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3816424" cy="2832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178" y="3372776"/>
            <a:ext cx="4104456" cy="2832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099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9BE57-B391-4A98-8348-5C845B305487}" type="slidenum">
              <a:rPr lang="es-CO" smtClean="0">
                <a:solidFill>
                  <a:srgbClr val="FFFFFF"/>
                </a:solidFill>
              </a:rPr>
              <a:pPr>
                <a:defRPr/>
              </a:pPr>
              <a:t>25</a:t>
            </a:fld>
            <a:endParaRPr lang="es-CO" dirty="0">
              <a:solidFill>
                <a:srgbClr val="FFFFFF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7504" y="1051857"/>
            <a:ext cx="8928992" cy="5791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500" b="1" dirty="0">
                <a:latin typeface="Arial" pitchFamily="34" charset="0"/>
                <a:cs typeface="Arial" pitchFamily="34" charset="0"/>
              </a:rPr>
              <a:t>Podemos definir la demanda como la </a:t>
            </a:r>
            <a:r>
              <a:rPr lang="es-ES" sz="2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capacidad y deseo de comprar determinadas cantidades de un bien </a:t>
            </a:r>
            <a:r>
              <a:rPr lang="es-ES" sz="2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distintos niveles de precio</a:t>
            </a:r>
            <a:r>
              <a:rPr lang="es-ES" sz="2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en un determinado período de tiempo</a:t>
            </a:r>
            <a:r>
              <a:rPr lang="es-ES" sz="25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s-ES" sz="2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permaneciendo los demás factores constantes.</a:t>
            </a:r>
          </a:p>
          <a:p>
            <a:pPr algn="ctr">
              <a:lnSpc>
                <a:spcPct val="150000"/>
              </a:lnSpc>
            </a:pPr>
            <a:r>
              <a:rPr lang="es-ES" sz="2500" b="1" dirty="0">
                <a:latin typeface="Arial" pitchFamily="34" charset="0"/>
                <a:cs typeface="Arial" pitchFamily="34" charset="0"/>
              </a:rPr>
              <a:t>La cantidad demandada de un bien </a:t>
            </a:r>
            <a:r>
              <a:rPr lang="es-ES" sz="2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 la cantidad que los consumidores quieren y pueden comprar.</a:t>
            </a:r>
            <a:r>
              <a:rPr lang="es-ES" sz="2500" b="1" dirty="0">
                <a:latin typeface="Arial" pitchFamily="34" charset="0"/>
                <a:cs typeface="Arial" pitchFamily="34" charset="0"/>
              </a:rPr>
              <a:t>  A través de la demanda se examina la conducta de los compradores, que se relacionan con los vendedores a través de un mercado. </a:t>
            </a:r>
            <a:endParaRPr lang="es-CO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7504" y="62636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Tema N°3. La demanda</a:t>
            </a:r>
            <a:endParaRPr lang="es-CO" sz="4400" dirty="0"/>
          </a:p>
        </p:txBody>
      </p:sp>
    </p:spTree>
    <p:extLst>
      <p:ext uri="{BB962C8B-B14F-4D97-AF65-F5344CB8AC3E}">
        <p14:creationId xmlns:p14="http://schemas.microsoft.com/office/powerpoint/2010/main" val="3642124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9BE57-B391-4A98-8348-5C845B305487}" type="slidenum">
              <a:rPr lang="es-CO" smtClean="0">
                <a:solidFill>
                  <a:srgbClr val="FFFFFF"/>
                </a:solidFill>
              </a:rPr>
              <a:pPr>
                <a:defRPr/>
              </a:pPr>
              <a:t>26</a:t>
            </a:fld>
            <a:endParaRPr lang="es-CO" dirty="0">
              <a:solidFill>
                <a:srgbClr val="FFFFFF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44624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>
                <a:latin typeface="Arial" pitchFamily="34" charset="0"/>
                <a:cs typeface="Arial" pitchFamily="34" charset="0"/>
              </a:rPr>
              <a:t>En dicho mercado se intercambia un producto a un precio </a:t>
            </a:r>
            <a:r>
              <a:rPr lang="es-E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determinado por la interacción de la oferta y la demanda. </a:t>
            </a:r>
          </a:p>
          <a:p>
            <a:pPr algn="ctr">
              <a:lnSpc>
                <a:spcPct val="150000"/>
              </a:lnSpc>
            </a:pPr>
            <a:r>
              <a:rPr lang="es-ES" sz="2400" b="1" dirty="0">
                <a:latin typeface="Arial" pitchFamily="34" charset="0"/>
                <a:cs typeface="Arial" pitchFamily="34" charset="0"/>
              </a:rPr>
              <a:t>Ejemplo del comportamiento del consumidor, que es el mercado. Por ejemplo: </a:t>
            </a:r>
            <a:r>
              <a:rPr lang="es-E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¿Cómo decide el consumidor cuántas libras de arroz va a comprar al mes y qué factores influyen en su decisión? </a:t>
            </a:r>
          </a:p>
          <a:p>
            <a:pPr algn="ctr">
              <a:lnSpc>
                <a:spcPct val="150000"/>
              </a:lnSpc>
            </a:pPr>
            <a:r>
              <a:rPr lang="es-ES" sz="2400" b="1" dirty="0">
                <a:latin typeface="Arial" pitchFamily="34" charset="0"/>
                <a:cs typeface="Arial" pitchFamily="34" charset="0"/>
              </a:rPr>
              <a:t>En la siguiente tabla de demanda se muestra cuántas libras de arroz estaría dispuesto a comprar un consumidor a los distintos precios. </a:t>
            </a:r>
            <a:endParaRPr lang="es-CO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869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9BE57-B391-4A98-8348-5C845B305487}" type="slidenum">
              <a:rPr lang="es-CO" smtClean="0">
                <a:solidFill>
                  <a:srgbClr val="FFFFFF"/>
                </a:solidFill>
              </a:rPr>
              <a:pPr>
                <a:defRPr/>
              </a:pPr>
              <a:t>27</a:t>
            </a:fld>
            <a:endParaRPr lang="es-CO" dirty="0">
              <a:solidFill>
                <a:srgbClr val="FFFFFF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7504" y="1031532"/>
            <a:ext cx="41044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200" b="1" dirty="0">
                <a:latin typeface="Arial" pitchFamily="34" charset="0"/>
                <a:cs typeface="Arial" pitchFamily="34" charset="0"/>
              </a:rPr>
              <a:t>Consiste en  mostrar a través de una tabla la </a:t>
            </a:r>
            <a:r>
              <a:rPr lang="es-ES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relación entre el precio de un bien y la cantidad </a:t>
            </a:r>
            <a:r>
              <a:rPr lang="es-ES" sz="2200" b="1" dirty="0">
                <a:latin typeface="Arial" pitchFamily="34" charset="0"/>
                <a:cs typeface="Arial" pitchFamily="34" charset="0"/>
              </a:rPr>
              <a:t>demandada de dicho bien.</a:t>
            </a:r>
          </a:p>
          <a:p>
            <a:pPr algn="ctr">
              <a:lnSpc>
                <a:spcPct val="150000"/>
              </a:lnSpc>
            </a:pPr>
            <a:r>
              <a:rPr lang="es-ES" sz="2200" b="1" dirty="0">
                <a:latin typeface="Arial" pitchFamily="34" charset="0"/>
                <a:cs typeface="Arial" pitchFamily="34" charset="0"/>
              </a:rPr>
              <a:t>En la tabla se puede observar que a </a:t>
            </a:r>
            <a:r>
              <a:rPr lang="es-ES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medida que sube el precio de precio del bien, </a:t>
            </a:r>
            <a:r>
              <a:rPr lang="es-ES" sz="2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el consumidor comprará una cantidad inferior</a:t>
            </a:r>
            <a:r>
              <a:rPr lang="es-ES" sz="2200" b="1" dirty="0">
                <a:latin typeface="Arial" pitchFamily="34" charset="0"/>
                <a:cs typeface="Arial" pitchFamily="34" charset="0"/>
              </a:rPr>
              <a:t> de dicho bien.</a:t>
            </a:r>
            <a:endParaRPr lang="es-CO" sz="2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363915"/>
              </p:ext>
            </p:extLst>
          </p:nvPr>
        </p:nvGraphicFramePr>
        <p:xfrm>
          <a:off x="4499012" y="1340768"/>
          <a:ext cx="4545334" cy="58750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72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2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6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5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Precio de una libra de arroz en pesos </a:t>
                      </a:r>
                      <a:endParaRPr lang="es-CO" sz="1500" dirty="0">
                        <a:solidFill>
                          <a:schemeClr val="tx1"/>
                        </a:solidFill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Cantidad demandada</a:t>
                      </a:r>
                      <a:r>
                        <a:rPr lang="es-ES" sz="1500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de arroz (mensual)</a:t>
                      </a:r>
                      <a:endParaRPr lang="es-CO" sz="1500" dirty="0">
                        <a:solidFill>
                          <a:schemeClr val="tx1"/>
                        </a:solidFill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45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latin typeface="Arial" pitchFamily="34" charset="0"/>
                          <a:cs typeface="Arial" pitchFamily="34" charset="0"/>
                        </a:rPr>
                        <a:t>$   6</a:t>
                      </a:r>
                      <a:endParaRPr lang="es-CO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s-CO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45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latin typeface="Arial" pitchFamily="34" charset="0"/>
                          <a:cs typeface="Arial" pitchFamily="34" charset="0"/>
                        </a:rPr>
                        <a:t>$   8</a:t>
                      </a:r>
                      <a:endParaRPr lang="es-CO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s-CO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45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latin typeface="Arial" pitchFamily="34" charset="0"/>
                          <a:cs typeface="Arial" pitchFamily="34" charset="0"/>
                        </a:rPr>
                        <a:t>$ 10</a:t>
                      </a:r>
                      <a:endParaRPr lang="es-CO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s-CO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45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latin typeface="Arial" pitchFamily="34" charset="0"/>
                          <a:cs typeface="Arial" pitchFamily="34" charset="0"/>
                        </a:rPr>
                        <a:t>$ 12</a:t>
                      </a:r>
                      <a:endParaRPr lang="es-CO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s-CO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45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latin typeface="Arial" pitchFamily="34" charset="0"/>
                          <a:cs typeface="Arial" pitchFamily="34" charset="0"/>
                        </a:rPr>
                        <a:t>$ 15</a:t>
                      </a:r>
                      <a:endParaRPr lang="es-CO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s-CO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45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latin typeface="Arial" pitchFamily="34" charset="0"/>
                          <a:cs typeface="Arial" pitchFamily="34" charset="0"/>
                        </a:rPr>
                        <a:t>$ 17</a:t>
                      </a:r>
                      <a:endParaRPr lang="es-CO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s-CO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45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latin typeface="Arial" pitchFamily="34" charset="0"/>
                          <a:cs typeface="Arial" pitchFamily="34" charset="0"/>
                        </a:rPr>
                        <a:t>$ 19</a:t>
                      </a:r>
                      <a:endParaRPr lang="es-CO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s-CO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45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latin typeface="Arial" pitchFamily="34" charset="0"/>
                          <a:cs typeface="Arial" pitchFamily="34" charset="0"/>
                        </a:rPr>
                        <a:t>$ 21</a:t>
                      </a:r>
                      <a:endParaRPr lang="es-CO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2200" b="1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s-CO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107504" y="44624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Tema N°4. Tabla  y curva de la demanda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3289570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9BE57-B391-4A98-8348-5C845B305487}" type="slidenum">
              <a:rPr lang="es-CO" smtClean="0">
                <a:solidFill>
                  <a:srgbClr val="FFFFFF"/>
                </a:solidFill>
              </a:rPr>
              <a:pPr>
                <a:defRPr/>
              </a:pPr>
              <a:t>28</a:t>
            </a:fld>
            <a:endParaRPr lang="es-CO" dirty="0">
              <a:solidFill>
                <a:srgbClr val="FFFFFF"/>
              </a:solidFill>
            </a:endParaRPr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2313122"/>
              </p:ext>
            </p:extLst>
          </p:nvPr>
        </p:nvGraphicFramePr>
        <p:xfrm>
          <a:off x="1187624" y="188640"/>
          <a:ext cx="7632848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8030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9BE57-B391-4A98-8348-5C845B305487}" type="slidenum">
              <a:rPr lang="es-CO" smtClean="0">
                <a:solidFill>
                  <a:srgbClr val="FFFFFF"/>
                </a:solidFill>
              </a:rPr>
              <a:pPr>
                <a:defRPr/>
              </a:pPr>
              <a:t>29</a:t>
            </a:fld>
            <a:endParaRPr lang="es-CO" dirty="0">
              <a:solidFill>
                <a:srgbClr val="FFFFFF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91007" y="116632"/>
            <a:ext cx="770147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>
                <a:latin typeface="Arial" pitchFamily="34" charset="0"/>
                <a:cs typeface="Arial" pitchFamily="34" charset="0"/>
              </a:rPr>
              <a:t>Dicha curva de demanda tiene la siguiente forma:</a:t>
            </a:r>
            <a:endParaRPr lang="es-CO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585106"/>
              </p:ext>
            </p:extLst>
          </p:nvPr>
        </p:nvGraphicFramePr>
        <p:xfrm>
          <a:off x="179512" y="980728"/>
          <a:ext cx="8856984" cy="5877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Hoja de cálculo" r:id="rId4" imgW="5267356" imgH="3562313" progId="Excel.Sheet.12">
                  <p:embed/>
                </p:oleObj>
              </mc:Choice>
              <mc:Fallback>
                <p:oleObj name="Hoja de cálculo" r:id="rId4" imgW="5267356" imgH="356231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2" y="980728"/>
                        <a:ext cx="8856984" cy="5877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0615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0"/>
            <a:ext cx="8820472" cy="50891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CO" sz="28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Tema N°1. Microeconomía como una rama de la economía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9BE57-B391-4A98-8348-5C845B305487}" type="slidenum">
              <a:rPr lang="es-CO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s-CO" dirty="0">
              <a:solidFill>
                <a:srgbClr val="FFFFFF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7504" y="1171588"/>
            <a:ext cx="8856984" cy="232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sz="2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LA MICROECONOMÍA </a:t>
            </a:r>
            <a:r>
              <a:rPr lang="es-CO" sz="2500" b="1" dirty="0">
                <a:latin typeface="Arial" panose="020B0604020202020204" pitchFamily="34" charset="0"/>
                <a:cs typeface="Arial" panose="020B0604020202020204" pitchFamily="34" charset="0"/>
              </a:rPr>
              <a:t>es una de las dos grandes ramas en las cuales se divide la teoría económica.</a:t>
            </a:r>
          </a:p>
          <a:p>
            <a:pPr algn="ctr">
              <a:lnSpc>
                <a:spcPct val="150000"/>
              </a:lnSpc>
            </a:pPr>
            <a:r>
              <a:rPr lang="es-CO" sz="2500" b="1" dirty="0">
                <a:latin typeface="Arial" panose="020B0604020202020204" pitchFamily="34" charset="0"/>
                <a:cs typeface="Arial" panose="020B0604020202020204" pitchFamily="34" charset="0"/>
              </a:rPr>
              <a:t>Que estudia el comportamiento y las relaciones de los agentes económicos individuales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5496" y="3501008"/>
            <a:ext cx="9036496" cy="2893100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s-ES" dirty="0">
              <a:solidFill>
                <a:sysClr val="windowText" lastClr="000000"/>
              </a:solidFill>
            </a:endParaRPr>
          </a:p>
          <a:p>
            <a:endParaRPr lang="es-ES" dirty="0">
              <a:solidFill>
                <a:sysClr val="windowText" lastClr="000000"/>
              </a:solidFill>
            </a:endParaRPr>
          </a:p>
          <a:p>
            <a:endParaRPr lang="es-ES" dirty="0">
              <a:solidFill>
                <a:sysClr val="windowText" lastClr="000000"/>
              </a:solidFill>
            </a:endParaRPr>
          </a:p>
          <a:p>
            <a:endParaRPr lang="es-ES" dirty="0">
              <a:solidFill>
                <a:sysClr val="windowText" lastClr="000000"/>
              </a:solidFill>
            </a:endParaRPr>
          </a:p>
          <a:p>
            <a:endParaRPr lang="es-ES" dirty="0">
              <a:solidFill>
                <a:sysClr val="windowText" lastClr="000000"/>
              </a:solidFill>
            </a:endParaRPr>
          </a:p>
          <a:p>
            <a:endParaRPr lang="es-ES" dirty="0">
              <a:solidFill>
                <a:sysClr val="windowText" lastClr="000000"/>
              </a:solidFill>
            </a:endParaRPr>
          </a:p>
          <a:p>
            <a:endParaRPr lang="es-ES" dirty="0">
              <a:solidFill>
                <a:sysClr val="windowText" lastClr="000000"/>
              </a:solidFill>
            </a:endParaRPr>
          </a:p>
          <a:p>
            <a:endParaRPr lang="es-ES" dirty="0">
              <a:solidFill>
                <a:sysClr val="windowText" lastClr="000000"/>
              </a:solidFill>
            </a:endParaRPr>
          </a:p>
          <a:p>
            <a:endParaRPr lang="es-ES" dirty="0">
              <a:solidFill>
                <a:sysClr val="windowText" lastClr="000000"/>
              </a:solidFill>
            </a:endParaRPr>
          </a:p>
          <a:p>
            <a:pPr algn="ctr"/>
            <a:r>
              <a:rPr lang="es-ES" sz="2000" b="1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Familias 		Empresas		Mercados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2242939" cy="2010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44" y="3789040"/>
            <a:ext cx="2269368" cy="2010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20050"/>
            <a:ext cx="2304256" cy="2010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3799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9BE57-B391-4A98-8348-5C845B305487}" type="slidenum">
              <a:rPr lang="es-CO" smtClean="0">
                <a:solidFill>
                  <a:srgbClr val="FFFFFF"/>
                </a:solidFill>
              </a:rPr>
              <a:pPr>
                <a:defRPr/>
              </a:pPr>
              <a:t>30</a:t>
            </a:fld>
            <a:endParaRPr lang="es-CO" dirty="0">
              <a:solidFill>
                <a:srgbClr val="FFFFFF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5496" y="23127"/>
            <a:ext cx="90010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>
                <a:latin typeface="Arial" pitchFamily="34" charset="0"/>
                <a:cs typeface="Arial" pitchFamily="34" charset="0"/>
              </a:rPr>
              <a:t>Este proceso indica que, </a:t>
            </a:r>
            <a:r>
              <a:rPr lang="es-E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la cantidad demandada está relacionada </a:t>
            </a:r>
            <a:r>
              <a:rPr lang="es-ES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negativamente con el precio del bien. 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 Manteniéndose todo lo demás constante, cuando sube el precio de un bien, disminuye la cantidad demandada. Los motivos son dos:</a:t>
            </a:r>
          </a:p>
          <a:p>
            <a:pPr algn="ctr">
              <a:lnSpc>
                <a:spcPct val="150000"/>
              </a:lnSpc>
            </a:pPr>
            <a:r>
              <a:rPr lang="es-E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1º </a:t>
            </a:r>
            <a:r>
              <a:rPr lang="es-E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Efecto sustitución, 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quiere decir que siempre que sube el precio de un bien, el arroz; en este caso, lo puedo sustituir por otro bien más barato que cubra la misma necesidad.</a:t>
            </a:r>
          </a:p>
          <a:p>
            <a:pPr algn="ctr">
              <a:lnSpc>
                <a:spcPct val="150000"/>
              </a:lnSpc>
            </a:pPr>
            <a:r>
              <a:rPr lang="es-E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2º </a:t>
            </a:r>
            <a:r>
              <a:rPr lang="es-E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Efecto renta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, de modo que si sube el precio del arroz, </a:t>
            </a:r>
            <a:r>
              <a:rPr lang="es-E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pero no mi renta, </a:t>
            </a:r>
            <a:r>
              <a:rPr lang="es-ES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baja el poder adquisitivo 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y, por tanto, la demanda de ese bien.</a:t>
            </a:r>
          </a:p>
          <a:p>
            <a:pPr algn="ctr">
              <a:lnSpc>
                <a:spcPct val="150000"/>
              </a:lnSpc>
            </a:pP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690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9BE57-B391-4A98-8348-5C845B305487}" type="slidenum">
              <a:rPr lang="es-CO" smtClean="0">
                <a:solidFill>
                  <a:srgbClr val="FFFFFF"/>
                </a:solidFill>
              </a:rPr>
              <a:pPr>
                <a:defRPr/>
              </a:pPr>
              <a:t>31</a:t>
            </a:fld>
            <a:endParaRPr lang="es-CO" dirty="0">
              <a:solidFill>
                <a:srgbClr val="FFFFFF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7504" y="1124744"/>
            <a:ext cx="903649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500" b="1" dirty="0">
                <a:latin typeface="Arial" pitchFamily="34" charset="0"/>
                <a:cs typeface="Arial" pitchFamily="34" charset="0"/>
              </a:rPr>
              <a:t>Además del precio de un bien, la cantidad demandada depende de otros factores que son:   </a:t>
            </a:r>
          </a:p>
          <a:p>
            <a:pPr marL="457200" indent="-457200" algn="ctr">
              <a:lnSpc>
                <a:spcPct val="150000"/>
              </a:lnSpc>
              <a:buAutoNum type="alphaLcParenR"/>
            </a:pPr>
            <a:r>
              <a:rPr lang="es-ES" sz="32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La renta</a:t>
            </a:r>
            <a:r>
              <a:rPr lang="es-E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: </a:t>
            </a:r>
            <a:r>
              <a:rPr lang="es-E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Una reducción de la renta significa que tendría menos para gastar, </a:t>
            </a:r>
            <a:r>
              <a:rPr lang="es-ES" sz="2500" b="1" dirty="0">
                <a:latin typeface="Arial" pitchFamily="34" charset="0"/>
                <a:cs typeface="Arial" pitchFamily="34" charset="0"/>
              </a:rPr>
              <a:t>por lo que habría que disminuir la demanda de algún bien. </a:t>
            </a:r>
          </a:p>
          <a:p>
            <a:pPr algn="ctr">
              <a:lnSpc>
                <a:spcPct val="150000"/>
              </a:lnSpc>
            </a:pPr>
            <a:r>
              <a:rPr lang="es-ES" sz="2500" b="1" dirty="0">
                <a:latin typeface="Arial" pitchFamily="34" charset="0"/>
                <a:cs typeface="Arial" pitchFamily="34" charset="0"/>
              </a:rPr>
              <a:t>Para la mayoría de los bienes </a:t>
            </a:r>
            <a:r>
              <a:rPr lang="es-ES" sz="25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 cumple que si disminuye la renta </a:t>
            </a:r>
            <a:r>
              <a:rPr lang="es-ES" sz="2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también disminuirá la cantidad demandada del bien.</a:t>
            </a:r>
            <a:r>
              <a:rPr lang="es-ES" sz="2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 </a:t>
            </a:r>
            <a:r>
              <a:rPr lang="es-ES" sz="2500" b="1" dirty="0">
                <a:latin typeface="Arial" pitchFamily="34" charset="0"/>
                <a:cs typeface="Arial" pitchFamily="34" charset="0"/>
              </a:rPr>
              <a:t> A estos bienes se les denomina </a:t>
            </a:r>
            <a:r>
              <a:rPr lang="es-ES" sz="36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BIENES NORMALES</a:t>
            </a:r>
            <a:r>
              <a:rPr lang="es-ES" sz="2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. </a:t>
            </a:r>
          </a:p>
          <a:p>
            <a:pPr marL="457200" indent="-457200" algn="ctr">
              <a:lnSpc>
                <a:spcPct val="150000"/>
              </a:lnSpc>
              <a:buAutoNum type="alphaLcParenR"/>
            </a:pPr>
            <a:endParaRPr lang="es-ES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07504" y="44624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Tema N°5. Determinantes de la demanda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6568181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9BE57-B391-4A98-8348-5C845B305487}" type="slidenum">
              <a:rPr lang="es-CO" smtClean="0">
                <a:solidFill>
                  <a:srgbClr val="FFFFFF"/>
                </a:solidFill>
              </a:rPr>
              <a:pPr>
                <a:defRPr/>
              </a:pPr>
              <a:t>32</a:t>
            </a:fld>
            <a:endParaRPr lang="es-CO" dirty="0">
              <a:solidFill>
                <a:srgbClr val="FFFFFF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7504" y="116632"/>
            <a:ext cx="8758401" cy="6763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b) </a:t>
            </a:r>
            <a:r>
              <a:rPr lang="es-ES" sz="28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Los precios de otros bienes:</a:t>
            </a:r>
            <a:r>
              <a:rPr lang="es-E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s-ES" sz="2500" b="1" dirty="0">
                <a:latin typeface="Arial" pitchFamily="34" charset="0"/>
                <a:cs typeface="Arial" pitchFamily="34" charset="0"/>
              </a:rPr>
              <a:t>Supongamos que baja el precio de las lentejas y los garbanzos; productos que puedo consumir por el arroz .  </a:t>
            </a:r>
          </a:p>
          <a:p>
            <a:pPr algn="ctr">
              <a:lnSpc>
                <a:spcPct val="150000"/>
              </a:lnSpc>
            </a:pPr>
            <a:r>
              <a:rPr lang="es-ES" sz="2500" b="1" dirty="0">
                <a:latin typeface="Arial" pitchFamily="34" charset="0"/>
                <a:cs typeface="Arial" pitchFamily="34" charset="0"/>
              </a:rPr>
              <a:t>La ley de la demanda afirma que compraremos más de estos productos; y </a:t>
            </a:r>
            <a:r>
              <a:rPr lang="es-ES" sz="2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ambos productos pertenecen a la canasta familiar y satisfacen deseos parecidos al arroz, </a:t>
            </a:r>
            <a:r>
              <a:rPr lang="es-ES" sz="2500" b="1" dirty="0">
                <a:latin typeface="Arial" pitchFamily="34" charset="0"/>
                <a:cs typeface="Arial" pitchFamily="34" charset="0"/>
              </a:rPr>
              <a:t>la demanda de arroz disminuirá.  </a:t>
            </a:r>
          </a:p>
          <a:p>
            <a:pPr algn="ctr">
              <a:lnSpc>
                <a:spcPct val="150000"/>
              </a:lnSpc>
            </a:pPr>
            <a:r>
              <a:rPr lang="es-ES" sz="2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Cuando el descenso del precio de un bien reduce la demanda de otro, </a:t>
            </a:r>
            <a:r>
              <a:rPr lang="es-ES" sz="2500" b="1" dirty="0">
                <a:latin typeface="Arial" pitchFamily="34" charset="0"/>
                <a:cs typeface="Arial" pitchFamily="34" charset="0"/>
              </a:rPr>
              <a:t>los dos se denominan </a:t>
            </a:r>
            <a:r>
              <a:rPr lang="es-ES" sz="36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SUSTITUTOS.</a:t>
            </a:r>
            <a:r>
              <a:rPr lang="es-ES" sz="2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 </a:t>
            </a:r>
            <a:r>
              <a:rPr lang="es-ES" sz="2500" b="1" dirty="0">
                <a:latin typeface="Arial" pitchFamily="34" charset="0"/>
                <a:cs typeface="Arial" pitchFamily="34" charset="0"/>
              </a:rPr>
              <a:t> Ejemplo. La mantequilla y margarina; la carne de cerdo y el pollo.</a:t>
            </a:r>
          </a:p>
        </p:txBody>
      </p:sp>
    </p:spTree>
    <p:extLst>
      <p:ext uri="{BB962C8B-B14F-4D97-AF65-F5344CB8AC3E}">
        <p14:creationId xmlns:p14="http://schemas.microsoft.com/office/powerpoint/2010/main" val="20066764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9BE57-B391-4A98-8348-5C845B305487}" type="slidenum">
              <a:rPr lang="es-CO" smtClean="0">
                <a:solidFill>
                  <a:srgbClr val="FFFFFF"/>
                </a:solidFill>
              </a:rPr>
              <a:pPr>
                <a:defRPr/>
              </a:pPr>
              <a:t>33</a:t>
            </a:fld>
            <a:endParaRPr lang="es-CO" dirty="0">
              <a:solidFill>
                <a:srgbClr val="FFFFFF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7504" y="44624"/>
            <a:ext cx="892899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Supongamos ahora que baja el precio de la olla arrocera. 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 Según la ley de la demanda, </a:t>
            </a:r>
            <a:r>
              <a:rPr lang="es-E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compraremos más ollas;  y compraremos más arroz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   debido a que se utilizan juntos estos dos bienes.  </a:t>
            </a:r>
            <a:r>
              <a:rPr lang="es-ES" sz="2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Cuando el descenso del precio de un bien eleva la demanda de otro, 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los dos se denominan </a:t>
            </a:r>
            <a:r>
              <a:rPr lang="es-ES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COMPLEMENTARIOS.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  </a:t>
            </a:r>
            <a:r>
              <a:rPr lang="es-ES" sz="2400" b="1" dirty="0" err="1">
                <a:latin typeface="Arial" pitchFamily="34" charset="0"/>
                <a:cs typeface="Arial" pitchFamily="34" charset="0"/>
              </a:rPr>
              <a:t>Ej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; la gasolina y automóviles, los ordenadores y el software, etc.</a:t>
            </a:r>
          </a:p>
          <a:p>
            <a:pPr algn="ctr">
              <a:lnSpc>
                <a:spcPct val="150000"/>
              </a:lnSpc>
            </a:pPr>
            <a:r>
              <a:rPr lang="es-E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c) </a:t>
            </a:r>
            <a:r>
              <a:rPr lang="es-ES" sz="36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Los gustos del consumidor: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  El determinante más evidente de la demanda son los gustos o preferencias.  Si les gusta todo tipo de arroz, compraran más arroz que si les gusta sólo tipo o marca. </a:t>
            </a:r>
          </a:p>
        </p:txBody>
      </p:sp>
    </p:spTree>
    <p:extLst>
      <p:ext uri="{BB962C8B-B14F-4D97-AF65-F5344CB8AC3E}">
        <p14:creationId xmlns:p14="http://schemas.microsoft.com/office/powerpoint/2010/main" val="31259502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9BE57-B391-4A98-8348-5C845B305487}" type="slidenum">
              <a:rPr lang="es-CO" smtClean="0">
                <a:solidFill>
                  <a:srgbClr val="FFFFFF"/>
                </a:solidFill>
              </a:rPr>
              <a:pPr>
                <a:defRPr/>
              </a:pPr>
              <a:t>34</a:t>
            </a:fld>
            <a:endParaRPr lang="es-CO" dirty="0">
              <a:solidFill>
                <a:srgbClr val="FFFFFF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9512" y="44624"/>
            <a:ext cx="878497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>
                <a:latin typeface="Arial" pitchFamily="34" charset="0"/>
                <a:cs typeface="Arial" pitchFamily="34" charset="0"/>
              </a:rPr>
              <a:t>Los gustos de los consumidores </a:t>
            </a:r>
            <a:r>
              <a:rPr lang="es-ES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 basan en fuerzas históricas y psicológicas</a:t>
            </a:r>
            <a:r>
              <a:rPr lang="es-E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que están fuera del campo de la economía.  Por ejemplo, en la actualidad se puede decir que se ha producido un incremento considerable en la venta de arroz debido a que los consumidores lo consideran un alimento base de la canasta familiar.</a:t>
            </a:r>
          </a:p>
          <a:p>
            <a:pPr algn="ctr">
              <a:lnSpc>
                <a:spcPct val="150000"/>
              </a:lnSpc>
            </a:pPr>
            <a:r>
              <a:rPr lang="es-E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d) </a:t>
            </a:r>
            <a:r>
              <a:rPr lang="es-ES" sz="36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Las expectativas</a:t>
            </a:r>
            <a:r>
              <a:rPr lang="es-E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: 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Las expectativas del consumidor  sobre el futuro pueden influir en la demanda actual de un bien o servicio. </a:t>
            </a:r>
          </a:p>
        </p:txBody>
      </p:sp>
    </p:spTree>
    <p:extLst>
      <p:ext uri="{BB962C8B-B14F-4D97-AF65-F5344CB8AC3E}">
        <p14:creationId xmlns:p14="http://schemas.microsoft.com/office/powerpoint/2010/main" val="19912342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9BE57-B391-4A98-8348-5C845B305487}" type="slidenum">
              <a:rPr lang="es-CO" smtClean="0">
                <a:solidFill>
                  <a:srgbClr val="FFFFFF"/>
                </a:solidFill>
              </a:rPr>
              <a:pPr>
                <a:defRPr/>
              </a:pPr>
              <a:t>35</a:t>
            </a:fld>
            <a:endParaRPr lang="es-CO" dirty="0">
              <a:solidFill>
                <a:srgbClr val="FFFFFF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7504" y="44624"/>
            <a:ext cx="8928992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000" b="1" dirty="0">
                <a:latin typeface="Arial" pitchFamily="34" charset="0"/>
                <a:cs typeface="Arial" pitchFamily="34" charset="0"/>
              </a:rPr>
              <a:t>Por ejemplo, si se espera ganar una renta más alta el próximo mes, es posible que estemos más dispuestos a gastar algunos de nuestros ahorros actuales en la compra de más arroz.  </a:t>
            </a:r>
          </a:p>
          <a:p>
            <a:pPr algn="ctr">
              <a:lnSpc>
                <a:spcPct val="150000"/>
              </a:lnSpc>
            </a:pPr>
            <a:r>
              <a:rPr lang="es-ES" sz="3000" b="1" dirty="0">
                <a:latin typeface="Arial" pitchFamily="34" charset="0"/>
                <a:cs typeface="Arial" pitchFamily="34" charset="0"/>
              </a:rPr>
              <a:t>Otro ejemplo, si se espera que el </a:t>
            </a:r>
            <a:r>
              <a:rPr lang="es-ES" sz="3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precio del arroz suba en una </a:t>
            </a:r>
            <a:r>
              <a:rPr lang="es-ES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fecha futura determinada, </a:t>
            </a:r>
            <a:r>
              <a:rPr lang="es-ES" sz="3000" b="1">
                <a:latin typeface="Arial" pitchFamily="34" charset="0"/>
                <a:cs typeface="Arial" pitchFamily="34" charset="0"/>
              </a:rPr>
              <a:t>es </a:t>
            </a:r>
            <a:r>
              <a:rPr lang="es-ES" sz="3000" b="1" dirty="0">
                <a:latin typeface="Arial" pitchFamily="34" charset="0"/>
                <a:cs typeface="Arial" pitchFamily="34" charset="0"/>
              </a:rPr>
              <a:t>posible que el consumidor </a:t>
            </a:r>
            <a:r>
              <a:rPr lang="es-E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este dispuesto a comprar arroz al precio actual.</a:t>
            </a:r>
          </a:p>
        </p:txBody>
      </p:sp>
    </p:spTree>
    <p:extLst>
      <p:ext uri="{BB962C8B-B14F-4D97-AF65-F5344CB8AC3E}">
        <p14:creationId xmlns:p14="http://schemas.microsoft.com/office/powerpoint/2010/main" val="2977327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9BE57-B391-4A98-8348-5C845B305487}" type="slidenum">
              <a:rPr lang="es-CO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s-CO" dirty="0">
              <a:solidFill>
                <a:srgbClr val="FFFFFF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7504" y="20296"/>
            <a:ext cx="885698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Ésta investiga el estudio de unidades las unidades económicas</a:t>
            </a:r>
            <a:r>
              <a:rPr lang="es-CO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y su relación con el funcionamiento de la economía, </a:t>
            </a:r>
            <a:r>
              <a:rPr lang="es-CO" sz="32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 FORMA INDIVIDUAL,</a:t>
            </a:r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 y no en conjunto.</a:t>
            </a:r>
          </a:p>
          <a:p>
            <a:pPr algn="ctr">
              <a:lnSpc>
                <a:spcPct val="150000"/>
              </a:lnSpc>
            </a:pPr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Al estudiar estas unidades económicas, la microeconomía </a:t>
            </a:r>
            <a:r>
              <a:rPr lang="es-CO" sz="3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analiza y explica cómo y por qué estas unidades toman decisiones económicas. </a:t>
            </a:r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Por ej., la demanda del consumidor. </a:t>
            </a:r>
          </a:p>
        </p:txBody>
      </p:sp>
    </p:spTree>
    <p:extLst>
      <p:ext uri="{BB962C8B-B14F-4D97-AF65-F5344CB8AC3E}">
        <p14:creationId xmlns:p14="http://schemas.microsoft.com/office/powerpoint/2010/main" val="696626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9BE57-B391-4A98-8348-5C845B305487}" type="slidenum">
              <a:rPr lang="es-CO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s-CO" dirty="0">
              <a:solidFill>
                <a:srgbClr val="FFFFFF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7504" y="-27384"/>
            <a:ext cx="8856984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sz="2900" b="1" dirty="0">
                <a:latin typeface="Arial" panose="020B0604020202020204" pitchFamily="34" charset="0"/>
                <a:cs typeface="Arial" panose="020B0604020202020204" pitchFamily="34" charset="0"/>
              </a:rPr>
              <a:t>En ésta se busca dar explicación a cómo los consumidores deciden:</a:t>
            </a:r>
          </a:p>
          <a:p>
            <a:pPr marL="342900" indent="-342900" algn="ctr">
              <a:lnSpc>
                <a:spcPct val="150000"/>
              </a:lnSpc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s-CO" sz="2900" b="1" dirty="0">
                <a:latin typeface="Arial" panose="020B0604020202020204" pitchFamily="34" charset="0"/>
                <a:cs typeface="Arial" panose="020B0604020202020204" pitchFamily="34" charset="0"/>
              </a:rPr>
              <a:t>qué cosas desean comprar, </a:t>
            </a:r>
          </a:p>
          <a:p>
            <a:pPr marL="342900" indent="-342900" algn="ctr">
              <a:lnSpc>
                <a:spcPct val="150000"/>
              </a:lnSpc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s-CO" sz="2900" b="1" dirty="0">
                <a:latin typeface="Arial" panose="020B0604020202020204" pitchFamily="34" charset="0"/>
                <a:cs typeface="Arial" panose="020B0604020202020204" pitchFamily="34" charset="0"/>
              </a:rPr>
              <a:t>por qué  </a:t>
            </a:r>
          </a:p>
          <a:p>
            <a:pPr marL="342900" indent="-342900" algn="ctr">
              <a:lnSpc>
                <a:spcPct val="150000"/>
              </a:lnSpc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s-CO" sz="2900" b="1" dirty="0">
                <a:latin typeface="Arial" panose="020B0604020202020204" pitchFamily="34" charset="0"/>
                <a:cs typeface="Arial" panose="020B0604020202020204" pitchFamily="34" charset="0"/>
              </a:rPr>
              <a:t>en qué cantidad escogen estas cosas</a:t>
            </a:r>
          </a:p>
          <a:p>
            <a:pPr algn="ctr">
              <a:lnSpc>
                <a:spcPct val="150000"/>
              </a:lnSpc>
              <a:buClr>
                <a:srgbClr val="0000CC"/>
              </a:buClr>
            </a:pPr>
            <a:r>
              <a:rPr lang="es-CO" sz="2900" b="1" dirty="0">
                <a:latin typeface="Arial" panose="020B0604020202020204" pitchFamily="34" charset="0"/>
                <a:cs typeface="Arial" panose="020B0604020202020204" pitchFamily="34" charset="0"/>
              </a:rPr>
              <a:t>Así mismo, </a:t>
            </a:r>
            <a:r>
              <a:rPr lang="es-CO" sz="29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pretende explicar cómo cambian los precios de las cosas y los beneficios que obtienen </a:t>
            </a:r>
            <a:r>
              <a:rPr lang="es-CO" sz="2900" b="1" dirty="0">
                <a:latin typeface="Arial" panose="020B0604020202020204" pitchFamily="34" charset="0"/>
                <a:cs typeface="Arial" panose="020B0604020202020204" pitchFamily="34" charset="0"/>
              </a:rPr>
              <a:t>las distintas unidades económicas al haber tomado esa decisión de comprar.</a:t>
            </a:r>
          </a:p>
        </p:txBody>
      </p:sp>
    </p:spTree>
    <p:extLst>
      <p:ext uri="{BB962C8B-B14F-4D97-AF65-F5344CB8AC3E}">
        <p14:creationId xmlns:p14="http://schemas.microsoft.com/office/powerpoint/2010/main" val="591440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9BE57-B391-4A98-8348-5C845B305487}" type="slidenum">
              <a:rPr lang="es-CO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s-CO" dirty="0">
              <a:solidFill>
                <a:srgbClr val="FFFFFF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7504" y="44624"/>
            <a:ext cx="8856984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sz="2300" b="1" dirty="0">
                <a:latin typeface="Arial" panose="020B0604020202020204" pitchFamily="34" charset="0"/>
                <a:cs typeface="Arial" panose="020B0604020202020204" pitchFamily="34" charset="0"/>
              </a:rPr>
              <a:t>Otro de los temas con los cuales tiene que ver la microeconomía, </a:t>
            </a:r>
            <a:r>
              <a:rPr lang="es-CO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es el estudio de la oferta de bienes y servicios </a:t>
            </a:r>
            <a:r>
              <a:rPr lang="es-CO" sz="2300" b="1" dirty="0">
                <a:latin typeface="Arial" panose="020B0604020202020204" pitchFamily="34" charset="0"/>
                <a:cs typeface="Arial" panose="020B0604020202020204" pitchFamily="34" charset="0"/>
              </a:rPr>
              <a:t>por parte de unidades económicas como las empresas; es decir:</a:t>
            </a:r>
          </a:p>
          <a:p>
            <a:pPr marL="342900" indent="-342900" algn="ctr">
              <a:lnSpc>
                <a:spcPct val="150000"/>
              </a:lnSpc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s-CO" sz="2300" b="1" dirty="0">
                <a:latin typeface="Arial" panose="020B0604020202020204" pitchFamily="34" charset="0"/>
                <a:cs typeface="Arial" panose="020B0604020202020204" pitchFamily="34" charset="0"/>
              </a:rPr>
              <a:t>cómo la empresa asigna internamente sus recursos, </a:t>
            </a:r>
          </a:p>
          <a:p>
            <a:pPr marL="342900" indent="-342900" algn="ctr">
              <a:lnSpc>
                <a:spcPct val="150000"/>
              </a:lnSpc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s-CO" sz="2300" b="1" dirty="0">
                <a:latin typeface="Arial" panose="020B0604020202020204" pitchFamily="34" charset="0"/>
                <a:cs typeface="Arial" panose="020B0604020202020204" pitchFamily="34" charset="0"/>
              </a:rPr>
              <a:t>cómo deciden las empresas cuántos trabajadores o empleados quieren contratar, </a:t>
            </a:r>
          </a:p>
          <a:p>
            <a:pPr marL="342900" indent="-342900" algn="ctr">
              <a:lnSpc>
                <a:spcPct val="150000"/>
              </a:lnSpc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s-CO" sz="2300" b="1" dirty="0">
                <a:latin typeface="Arial" panose="020B0604020202020204" pitchFamily="34" charset="0"/>
                <a:cs typeface="Arial" panose="020B0604020202020204" pitchFamily="34" charset="0"/>
              </a:rPr>
              <a:t>cómo deciden estos trabajadores dónde y cuánto trabajan, </a:t>
            </a:r>
          </a:p>
          <a:p>
            <a:pPr marL="342900" indent="-342900" algn="ctr">
              <a:lnSpc>
                <a:spcPct val="150000"/>
              </a:lnSpc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s-CO" sz="2300" b="1" dirty="0">
                <a:latin typeface="Arial" panose="020B0604020202020204" pitchFamily="34" charset="0"/>
                <a:cs typeface="Arial" panose="020B0604020202020204" pitchFamily="34" charset="0"/>
              </a:rPr>
              <a:t>cuánto quieren producir las empresas y </a:t>
            </a:r>
          </a:p>
          <a:p>
            <a:pPr marL="342900" indent="-342900" algn="ctr">
              <a:lnSpc>
                <a:spcPct val="150000"/>
              </a:lnSpc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s-CO" sz="2300" b="1" dirty="0">
                <a:latin typeface="Arial" panose="020B0604020202020204" pitchFamily="34" charset="0"/>
                <a:cs typeface="Arial" panose="020B0604020202020204" pitchFamily="34" charset="0"/>
              </a:rPr>
              <a:t>cómo cambiaria esa decisión ante un cambio en el precio de su producto o en el precio de otras cosas que necesitan para producir, etc.</a:t>
            </a:r>
          </a:p>
        </p:txBody>
      </p:sp>
    </p:spTree>
    <p:extLst>
      <p:ext uri="{BB962C8B-B14F-4D97-AF65-F5344CB8AC3E}">
        <p14:creationId xmlns:p14="http://schemas.microsoft.com/office/powerpoint/2010/main" val="3379894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9BE57-B391-4A98-8348-5C845B305487}" type="slidenum">
              <a:rPr lang="es-CO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s-CO" dirty="0">
              <a:solidFill>
                <a:srgbClr val="FFFFFF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7504" y="84348"/>
            <a:ext cx="8856984" cy="644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sz="2500" b="1" dirty="0">
                <a:latin typeface="Arial" panose="020B0604020202020204" pitchFamily="34" charset="0"/>
                <a:cs typeface="Arial" panose="020B0604020202020204" pitchFamily="34" charset="0"/>
              </a:rPr>
              <a:t>Para la microeconomía también es importante </a:t>
            </a:r>
            <a:r>
              <a:rPr lang="es-CO" sz="2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estudiar cómo las unidades económicas se relacionan unas con otras</a:t>
            </a:r>
            <a:r>
              <a:rPr lang="es-CO" sz="2500" b="1" dirty="0">
                <a:latin typeface="Arial" panose="020B0604020202020204" pitchFamily="34" charset="0"/>
                <a:cs typeface="Arial" panose="020B0604020202020204" pitchFamily="34" charset="0"/>
              </a:rPr>
              <a:t> para formar otras unidades económicas de mayor tamaño (industrias y mercados), o </a:t>
            </a:r>
            <a:r>
              <a:rPr lang="es-CO" sz="2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cómo estas unidades económicas menores se comportan y toman decisiones</a:t>
            </a:r>
            <a:r>
              <a:rPr lang="es-CO" sz="2500" b="1" dirty="0">
                <a:latin typeface="Arial" panose="020B0604020202020204" pitchFamily="34" charset="0"/>
                <a:cs typeface="Arial" panose="020B0604020202020204" pitchFamily="34" charset="0"/>
              </a:rPr>
              <a:t> cuando están relacionadas con las unidades económicas mayores. También estudia el </a:t>
            </a:r>
            <a:r>
              <a:rPr lang="es-CO" sz="2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cómo se ven afectadas las unidades económicas ante factores externos a ellas</a:t>
            </a:r>
            <a:r>
              <a:rPr lang="es-CO" sz="2500" b="1" dirty="0">
                <a:latin typeface="Arial" panose="020B0604020202020204" pitchFamily="34" charset="0"/>
                <a:cs typeface="Arial" panose="020B0604020202020204" pitchFamily="34" charset="0"/>
              </a:rPr>
              <a:t> como: la política de los gobiernos o la situación de la economía internacional, entre otros.</a:t>
            </a:r>
          </a:p>
        </p:txBody>
      </p:sp>
    </p:spTree>
    <p:extLst>
      <p:ext uri="{BB962C8B-B14F-4D97-AF65-F5344CB8AC3E}">
        <p14:creationId xmlns:p14="http://schemas.microsoft.com/office/powerpoint/2010/main" val="1050007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9BE57-B391-4A98-8348-5C845B305487}" type="slidenum">
              <a:rPr lang="es-CO" b="1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7504" y="-27384"/>
            <a:ext cx="8928992" cy="6948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CC"/>
              </a:buClr>
            </a:pPr>
            <a:r>
              <a:rPr lang="es-CO" sz="2700" b="1" dirty="0">
                <a:latin typeface="Arial" panose="020B0604020202020204" pitchFamily="34" charset="0"/>
                <a:cs typeface="Arial" panose="020B0604020202020204" pitchFamily="34" charset="0"/>
              </a:rPr>
              <a:t>De esta forma, la microeconomía </a:t>
            </a:r>
            <a:r>
              <a:rPr lang="es-CO" sz="2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se convierte en un medio fundamental del estudio de la teoría económica, </a:t>
            </a:r>
            <a:r>
              <a:rPr lang="es-CO" sz="2700" b="1" dirty="0">
                <a:latin typeface="Arial" panose="020B0604020202020204" pitchFamily="34" charset="0"/>
                <a:cs typeface="Arial" panose="020B0604020202020204" pitchFamily="34" charset="0"/>
              </a:rPr>
              <a:t>puesto que </a:t>
            </a:r>
            <a:r>
              <a:rPr lang="es-CO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aporta estudio y conocimiento </a:t>
            </a:r>
            <a:r>
              <a:rPr lang="es-CO" sz="2700" b="1" dirty="0">
                <a:latin typeface="Arial" panose="020B0604020202020204" pitchFamily="34" charset="0"/>
                <a:cs typeface="Arial" panose="020B0604020202020204" pitchFamily="34" charset="0"/>
              </a:rPr>
              <a:t>acerca:</a:t>
            </a:r>
          </a:p>
          <a:p>
            <a:pPr marL="342900" indent="-342900" algn="ctr">
              <a:lnSpc>
                <a:spcPct val="150000"/>
              </a:lnSpc>
              <a:buClr>
                <a:srgbClr val="0000CC"/>
              </a:buClr>
              <a:buFont typeface="Wingdings" pitchFamily="2" charset="2"/>
              <a:buChar char="Ø"/>
            </a:pPr>
            <a:r>
              <a:rPr lang="es-CO" sz="2700" b="1" dirty="0">
                <a:latin typeface="Arial" panose="020B0604020202020204" pitchFamily="34" charset="0"/>
                <a:cs typeface="Arial" panose="020B0604020202020204" pitchFamily="34" charset="0"/>
              </a:rPr>
              <a:t> de las unidades económicas individuales, </a:t>
            </a:r>
          </a:p>
          <a:p>
            <a:pPr marL="342900" indent="-342900" algn="ctr">
              <a:lnSpc>
                <a:spcPct val="150000"/>
              </a:lnSpc>
              <a:buClr>
                <a:srgbClr val="0000CC"/>
              </a:buClr>
              <a:buFont typeface="Wingdings" pitchFamily="2" charset="2"/>
              <a:buChar char="Ø"/>
            </a:pPr>
            <a:r>
              <a:rPr lang="es-CO" sz="2700" b="1" dirty="0">
                <a:latin typeface="Arial" panose="020B0604020202020204" pitchFamily="34" charset="0"/>
                <a:cs typeface="Arial" panose="020B0604020202020204" pitchFamily="34" charset="0"/>
              </a:rPr>
              <a:t>los estudios que sirven como base para que otras áreas, como la macroeconomía;  </a:t>
            </a:r>
          </a:p>
          <a:p>
            <a:pPr marL="342900" indent="-342900" algn="ctr">
              <a:lnSpc>
                <a:spcPct val="150000"/>
              </a:lnSpc>
              <a:buClr>
                <a:srgbClr val="0000CC"/>
              </a:buClr>
              <a:buFont typeface="Wingdings" pitchFamily="2" charset="2"/>
              <a:buChar char="Ø"/>
            </a:pPr>
            <a:r>
              <a:rPr lang="es-CO" sz="2700" b="1" dirty="0">
                <a:latin typeface="Arial" panose="020B0604020202020204" pitchFamily="34" charset="0"/>
                <a:cs typeface="Arial" panose="020B0604020202020204" pitchFamily="34" charset="0"/>
              </a:rPr>
              <a:t>desarrollan teorías en conjunto, </a:t>
            </a:r>
          </a:p>
          <a:p>
            <a:pPr marL="342900" indent="-342900" algn="ctr">
              <a:lnSpc>
                <a:spcPct val="150000"/>
              </a:lnSpc>
              <a:buClr>
                <a:srgbClr val="0000CC"/>
              </a:buClr>
              <a:buFont typeface="Wingdings" pitchFamily="2" charset="2"/>
              <a:buChar char="Ø"/>
            </a:pPr>
            <a:r>
              <a:rPr lang="es-CO" sz="2700" b="1" dirty="0">
                <a:latin typeface="Arial" panose="020B0604020202020204" pitchFamily="34" charset="0"/>
                <a:cs typeface="Arial" panose="020B0604020202020204" pitchFamily="34" charset="0"/>
              </a:rPr>
              <a:t>dan explicación a hechos y fenómenos observados y hacer posibles las predicciones sobre sucesos futuros.|</a:t>
            </a:r>
          </a:p>
        </p:txBody>
      </p:sp>
    </p:spTree>
    <p:extLst>
      <p:ext uri="{BB962C8B-B14F-4D97-AF65-F5344CB8AC3E}">
        <p14:creationId xmlns:p14="http://schemas.microsoft.com/office/powerpoint/2010/main" val="606997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9BE57-B391-4A98-8348-5C845B305487}" type="slidenum">
              <a:rPr lang="es-CO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s-CO" dirty="0">
              <a:solidFill>
                <a:srgbClr val="FFFFFF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17209" y="90451"/>
            <a:ext cx="8747279" cy="6438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300" b="1" dirty="0">
                <a:latin typeface="Arial" pitchFamily="34" charset="0"/>
                <a:cs typeface="Arial" pitchFamily="34" charset="0"/>
              </a:rPr>
              <a:t>En general el análisis microeconómico </a:t>
            </a:r>
            <a:r>
              <a:rPr lang="es-ES" sz="36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 asocia a la teoría de los precios, </a:t>
            </a:r>
            <a:r>
              <a:rPr lang="es-ES" sz="3300" b="1" dirty="0">
                <a:latin typeface="Arial" pitchFamily="34" charset="0"/>
                <a:cs typeface="Arial" pitchFamily="34" charset="0"/>
              </a:rPr>
              <a:t>siendo el mayor contribuyente Alfred Marshall, quien estableció </a:t>
            </a:r>
            <a:r>
              <a:rPr lang="es-E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«la relación entre precio y cantidad demandada». </a:t>
            </a:r>
            <a:r>
              <a:rPr lang="es-E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s-ES" sz="3300" b="1" dirty="0">
                <a:latin typeface="Arial" pitchFamily="34" charset="0"/>
                <a:cs typeface="Arial" pitchFamily="34" charset="0"/>
              </a:rPr>
              <a:t>Su objetivo en el análisis económico es encontrar una solución a los problemas sociales.</a:t>
            </a:r>
            <a:endParaRPr lang="es-CO" sz="33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62805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782</TotalTime>
  <Words>1789</Words>
  <Application>Microsoft Office PowerPoint</Application>
  <PresentationFormat>Presentación en pantalla (4:3)</PresentationFormat>
  <Paragraphs>156</Paragraphs>
  <Slides>35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3" baseType="lpstr">
      <vt:lpstr>Arial</vt:lpstr>
      <vt:lpstr>Arial Black</vt:lpstr>
      <vt:lpstr>Calibri</vt:lpstr>
      <vt:lpstr>Trebuchet MS</vt:lpstr>
      <vt:lpstr>Wingdings</vt:lpstr>
      <vt:lpstr>Wingdings 3</vt:lpstr>
      <vt:lpstr>Faceta</vt:lpstr>
      <vt:lpstr>Hoja de cálculo</vt:lpstr>
      <vt:lpstr>Presentación de PowerPoint</vt:lpstr>
      <vt:lpstr>Presentación de PowerPoint</vt:lpstr>
      <vt:lpstr>Tema N°1. Microeconomía como una rama de la economía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Consumidores por tipo de marca</vt:lpstr>
      <vt:lpstr>Presentación de PowerPoint</vt:lpstr>
      <vt:lpstr>Presentación de PowerPoint</vt:lpstr>
      <vt:lpstr>Consumidores por  fidelidad de marca o de producto</vt:lpstr>
      <vt:lpstr>Presentación de PowerPoint</vt:lpstr>
      <vt:lpstr>Presentación de PowerPoint</vt:lpstr>
      <vt:lpstr>Consumidores por  su relación con el dinero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Estudiante</dc:creator>
  <cp:lastModifiedBy>DanyBear</cp:lastModifiedBy>
  <cp:revision>81</cp:revision>
  <dcterms:created xsi:type="dcterms:W3CDTF">2015-08-06T21:23:29Z</dcterms:created>
  <dcterms:modified xsi:type="dcterms:W3CDTF">2016-02-24T14:16:01Z</dcterms:modified>
</cp:coreProperties>
</file>