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4"/>
  </p:notesMasterIdLst>
  <p:sldIdLst>
    <p:sldId id="278" r:id="rId2"/>
    <p:sldId id="279" r:id="rId3"/>
    <p:sldId id="259" r:id="rId4"/>
    <p:sldId id="281" r:id="rId5"/>
    <p:sldId id="282" r:id="rId6"/>
    <p:sldId id="283" r:id="rId7"/>
    <p:sldId id="284" r:id="rId8"/>
    <p:sldId id="265" r:id="rId9"/>
    <p:sldId id="267" r:id="rId10"/>
    <p:sldId id="270" r:id="rId11"/>
    <p:sldId id="285" r:id="rId12"/>
    <p:sldId id="276" r:id="rId13"/>
    <p:sldId id="277" r:id="rId14"/>
    <p:sldId id="286" r:id="rId15"/>
    <p:sldId id="308" r:id="rId16"/>
    <p:sldId id="288" r:id="rId17"/>
    <p:sldId id="309" r:id="rId18"/>
    <p:sldId id="289" r:id="rId19"/>
    <p:sldId id="310" r:id="rId20"/>
    <p:sldId id="290" r:id="rId21"/>
    <p:sldId id="291" r:id="rId22"/>
    <p:sldId id="292" r:id="rId23"/>
    <p:sldId id="293" r:id="rId24"/>
    <p:sldId id="294" r:id="rId25"/>
    <p:sldId id="295" r:id="rId26"/>
    <p:sldId id="296" r:id="rId27"/>
    <p:sldId id="298" r:id="rId28"/>
    <p:sldId id="299" r:id="rId29"/>
    <p:sldId id="300" r:id="rId30"/>
    <p:sldId id="302" r:id="rId31"/>
    <p:sldId id="311" r:id="rId32"/>
    <p:sldId id="30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3300"/>
    <a:srgbClr val="CCFFCC"/>
    <a:srgbClr val="333399"/>
    <a:srgbClr val="F79747"/>
    <a:srgbClr val="F5801F"/>
    <a:srgbClr val="4DADC7"/>
    <a:srgbClr val="009999"/>
    <a:srgbClr val="00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83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8B493-D91D-4602-AFB9-F03D807D25F5}" type="datetimeFigureOut">
              <a:rPr lang="es-CO" smtClean="0"/>
              <a:t>24/02/2016</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69DA72-FDAB-43E3-8408-62A7D819FFD0}" type="slidenum">
              <a:rPr lang="es-CO" smtClean="0"/>
              <a:t>‹Nº›</a:t>
            </a:fld>
            <a:endParaRPr lang="es-CO"/>
          </a:p>
        </p:txBody>
      </p:sp>
    </p:spTree>
    <p:extLst>
      <p:ext uri="{BB962C8B-B14F-4D97-AF65-F5344CB8AC3E}">
        <p14:creationId xmlns:p14="http://schemas.microsoft.com/office/powerpoint/2010/main" val="1185478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endParaRPr lang="es-CO" alt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endParaRPr lang="es-CO" alt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pPr>
              <a:defRPr/>
            </a:pPr>
            <a:fld id="{D4E1D038-8E63-47AF-B10F-032F79938892}" type="datetime1">
              <a:rPr lang="es-CO" smtClean="0">
                <a:solidFill>
                  <a:prstClr val="black">
                    <a:tint val="75000"/>
                  </a:prstClr>
                </a:solidFill>
              </a:rPr>
              <a:pPr>
                <a:defRPr/>
              </a:pPr>
              <a:t>24/02/2016</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14D5936-1389-4F2A-8F8E-E87ECF730F77}" type="slidenum">
              <a:rPr lang="es-CO" smtClean="0">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2161991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fld id="{90AB2BD5-4247-439C-9DE0-712546D9D9A4}" type="datetime1">
              <a:rPr lang="es-CO" b="1" smtClean="0">
                <a:solidFill>
                  <a:prstClr val="black">
                    <a:tint val="75000"/>
                  </a:prstClr>
                </a:solidFill>
                <a:latin typeface="Arial" charset="0"/>
              </a:rPr>
              <a:pPr fontAlgn="base">
                <a:spcBef>
                  <a:spcPct val="0"/>
                </a:spcBef>
                <a:spcAft>
                  <a:spcPct val="0"/>
                </a:spcAft>
                <a:defRPr/>
              </a:pPr>
              <a:t>24/02/2016</a:t>
            </a:fld>
            <a:endParaRPr lang="es-CO" b="1">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CO" b="1">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A48B476-0CD5-4757-B515-8EE9AC6051FD}" type="slidenum">
              <a:rPr lang="es-CO" b="1" smtClean="0">
                <a:solidFill>
                  <a:prstClr val="black">
                    <a:tint val="75000"/>
                  </a:prstClr>
                </a:solidFill>
                <a:latin typeface="Arial" charset="0"/>
              </a:rPr>
              <a:pPr fontAlgn="base">
                <a:spcBef>
                  <a:spcPct val="0"/>
                </a:spcBef>
                <a:spcAft>
                  <a:spcPct val="0"/>
                </a:spcAft>
                <a:defRPr/>
              </a:pPr>
              <a:t>‹Nº›</a:t>
            </a:fld>
            <a:endParaRPr lang="es-CO" b="1">
              <a:solidFill>
                <a:prstClr val="black">
                  <a:tint val="75000"/>
                </a:prstClr>
              </a:solidFill>
              <a:latin typeface="Arial" charset="0"/>
            </a:endParaRPr>
          </a:p>
        </p:txBody>
      </p:sp>
    </p:spTree>
    <p:extLst>
      <p:ext uri="{BB962C8B-B14F-4D97-AF65-F5344CB8AC3E}">
        <p14:creationId xmlns:p14="http://schemas.microsoft.com/office/powerpoint/2010/main" val="130675270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fld id="{90AB2BD5-4247-439C-9DE0-712546D9D9A4}" type="datetime1">
              <a:rPr lang="es-CO" b="1" smtClean="0">
                <a:solidFill>
                  <a:prstClr val="black">
                    <a:tint val="75000"/>
                  </a:prstClr>
                </a:solidFill>
                <a:latin typeface="Arial" charset="0"/>
              </a:rPr>
              <a:pPr fontAlgn="base">
                <a:spcBef>
                  <a:spcPct val="0"/>
                </a:spcBef>
                <a:spcAft>
                  <a:spcPct val="0"/>
                </a:spcAft>
                <a:defRPr/>
              </a:pPr>
              <a:t>24/02/2016</a:t>
            </a:fld>
            <a:endParaRPr lang="es-CO" b="1">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CO" b="1">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A48B476-0CD5-4757-B515-8EE9AC6051FD}" type="slidenum">
              <a:rPr lang="es-CO" b="1" smtClean="0">
                <a:solidFill>
                  <a:prstClr val="black">
                    <a:tint val="75000"/>
                  </a:prstClr>
                </a:solidFill>
                <a:latin typeface="Arial" charset="0"/>
              </a:rPr>
              <a:pPr fontAlgn="base">
                <a:spcBef>
                  <a:spcPct val="0"/>
                </a:spcBef>
                <a:spcAft>
                  <a:spcPct val="0"/>
                </a:spcAft>
                <a:defRPr/>
              </a:pPr>
              <a:t>‹Nº›</a:t>
            </a:fld>
            <a:endParaRPr lang="es-CO" b="1">
              <a:solidFill>
                <a:prstClr val="black">
                  <a:tint val="75000"/>
                </a:prstClr>
              </a:solidFill>
              <a:latin typeface="Arial" charset="0"/>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4801198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fld id="{90AB2BD5-4247-439C-9DE0-712546D9D9A4}" type="datetime1">
              <a:rPr lang="es-CO" b="1" smtClean="0">
                <a:solidFill>
                  <a:prstClr val="black">
                    <a:tint val="75000"/>
                  </a:prstClr>
                </a:solidFill>
                <a:latin typeface="Arial" charset="0"/>
              </a:rPr>
              <a:pPr fontAlgn="base">
                <a:spcBef>
                  <a:spcPct val="0"/>
                </a:spcBef>
                <a:spcAft>
                  <a:spcPct val="0"/>
                </a:spcAft>
                <a:defRPr/>
              </a:pPr>
              <a:t>24/02/2016</a:t>
            </a:fld>
            <a:endParaRPr lang="es-CO" b="1">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CO" b="1">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A48B476-0CD5-4757-B515-8EE9AC6051FD}" type="slidenum">
              <a:rPr lang="es-CO" b="1" smtClean="0">
                <a:solidFill>
                  <a:prstClr val="black">
                    <a:tint val="75000"/>
                  </a:prstClr>
                </a:solidFill>
                <a:latin typeface="Arial" charset="0"/>
              </a:rPr>
              <a:pPr fontAlgn="base">
                <a:spcBef>
                  <a:spcPct val="0"/>
                </a:spcBef>
                <a:spcAft>
                  <a:spcPct val="0"/>
                </a:spcAft>
                <a:defRPr/>
              </a:pPr>
              <a:t>‹Nº›</a:t>
            </a:fld>
            <a:endParaRPr lang="es-CO" b="1">
              <a:solidFill>
                <a:prstClr val="black">
                  <a:tint val="75000"/>
                </a:prstClr>
              </a:solidFill>
              <a:latin typeface="Arial" charset="0"/>
            </a:endParaRPr>
          </a:p>
        </p:txBody>
      </p:sp>
    </p:spTree>
    <p:extLst>
      <p:ext uri="{BB962C8B-B14F-4D97-AF65-F5344CB8AC3E}">
        <p14:creationId xmlns:p14="http://schemas.microsoft.com/office/powerpoint/2010/main" val="316210699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fld id="{90AB2BD5-4247-439C-9DE0-712546D9D9A4}" type="datetime1">
              <a:rPr lang="es-CO" b="1" smtClean="0">
                <a:solidFill>
                  <a:prstClr val="black">
                    <a:tint val="75000"/>
                  </a:prstClr>
                </a:solidFill>
                <a:latin typeface="Arial" charset="0"/>
              </a:rPr>
              <a:pPr fontAlgn="base">
                <a:spcBef>
                  <a:spcPct val="0"/>
                </a:spcBef>
                <a:spcAft>
                  <a:spcPct val="0"/>
                </a:spcAft>
                <a:defRPr/>
              </a:pPr>
              <a:t>24/02/2016</a:t>
            </a:fld>
            <a:endParaRPr lang="es-CO" b="1">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CO" b="1">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A48B476-0CD5-4757-B515-8EE9AC6051FD}" type="slidenum">
              <a:rPr lang="es-CO" b="1" smtClean="0">
                <a:solidFill>
                  <a:prstClr val="black">
                    <a:tint val="75000"/>
                  </a:prstClr>
                </a:solidFill>
                <a:latin typeface="Arial" charset="0"/>
              </a:rPr>
              <a:pPr fontAlgn="base">
                <a:spcBef>
                  <a:spcPct val="0"/>
                </a:spcBef>
                <a:spcAft>
                  <a:spcPct val="0"/>
                </a:spcAft>
                <a:defRPr/>
              </a:pPr>
              <a:t>‹Nº›</a:t>
            </a:fld>
            <a:endParaRPr lang="es-CO" b="1">
              <a:solidFill>
                <a:prstClr val="black">
                  <a:tint val="75000"/>
                </a:prstClr>
              </a:solidFill>
              <a:latin typeface="Arial" charset="0"/>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722502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fld id="{90AB2BD5-4247-439C-9DE0-712546D9D9A4}" type="datetime1">
              <a:rPr lang="es-CO" b="1" smtClean="0">
                <a:solidFill>
                  <a:prstClr val="black">
                    <a:tint val="75000"/>
                  </a:prstClr>
                </a:solidFill>
                <a:latin typeface="Arial" charset="0"/>
              </a:rPr>
              <a:pPr fontAlgn="base">
                <a:spcBef>
                  <a:spcPct val="0"/>
                </a:spcBef>
                <a:spcAft>
                  <a:spcPct val="0"/>
                </a:spcAft>
                <a:defRPr/>
              </a:pPr>
              <a:t>24/02/2016</a:t>
            </a:fld>
            <a:endParaRPr lang="es-CO" b="1">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CO" b="1">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A48B476-0CD5-4757-B515-8EE9AC6051FD}" type="slidenum">
              <a:rPr lang="es-CO" b="1" smtClean="0">
                <a:solidFill>
                  <a:prstClr val="black">
                    <a:tint val="75000"/>
                  </a:prstClr>
                </a:solidFill>
                <a:latin typeface="Arial" charset="0"/>
              </a:rPr>
              <a:pPr fontAlgn="base">
                <a:spcBef>
                  <a:spcPct val="0"/>
                </a:spcBef>
                <a:spcAft>
                  <a:spcPct val="0"/>
                </a:spcAft>
                <a:defRPr/>
              </a:pPr>
              <a:t>‹Nº›</a:t>
            </a:fld>
            <a:endParaRPr lang="es-CO" b="1">
              <a:solidFill>
                <a:prstClr val="black">
                  <a:tint val="75000"/>
                </a:prstClr>
              </a:solidFill>
              <a:latin typeface="Arial" charset="0"/>
            </a:endParaRPr>
          </a:p>
        </p:txBody>
      </p:sp>
    </p:spTree>
    <p:extLst>
      <p:ext uri="{BB962C8B-B14F-4D97-AF65-F5344CB8AC3E}">
        <p14:creationId xmlns:p14="http://schemas.microsoft.com/office/powerpoint/2010/main" val="417965094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C26E4B09-C679-4A87-8413-5D850E7AE926}" type="datetime1">
              <a:rPr lang="es-CO" smtClean="0">
                <a:solidFill>
                  <a:prstClr val="black">
                    <a:tint val="75000"/>
                  </a:prstClr>
                </a:solidFill>
              </a:rPr>
              <a:pPr>
                <a:defRPr/>
              </a:pPr>
              <a:t>24/02/2016</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90731F7-9095-4C53-93D5-99ED6D7F7667}" type="slidenum">
              <a:rPr lang="es-CO" smtClean="0">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2835488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BD31C128-5509-4A67-882A-5FAB964A63D0}" type="datetime1">
              <a:rPr lang="es-CO" smtClean="0">
                <a:solidFill>
                  <a:prstClr val="black">
                    <a:tint val="75000"/>
                  </a:prstClr>
                </a:solidFill>
              </a:rPr>
              <a:pPr>
                <a:defRPr/>
              </a:pPr>
              <a:t>24/02/2016</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9B4FCF-68CD-44A6-BC1E-E90070A8B12A}" type="slidenum">
              <a:rPr lang="es-CO" smtClean="0">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224746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585E244D-9BBF-4B2B-BE36-6384BF16A912}" type="datetime1">
              <a:rPr lang="es-CO" smtClean="0">
                <a:solidFill>
                  <a:prstClr val="black">
                    <a:tint val="75000"/>
                  </a:prstClr>
                </a:solidFill>
              </a:rPr>
              <a:pPr>
                <a:defRPr/>
              </a:pPr>
              <a:t>24/02/2016</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25653D2-F9E6-4D8C-B570-E0202FC1FE12}" type="slidenum">
              <a:rPr lang="es-CO" smtClean="0">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177904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DA130F78-A7CF-4A14-BFD7-C9D59F531C78}" type="datetime1">
              <a:rPr lang="es-CO" smtClean="0">
                <a:solidFill>
                  <a:prstClr val="black">
                    <a:tint val="75000"/>
                  </a:prstClr>
                </a:solidFill>
              </a:rPr>
              <a:pPr>
                <a:defRPr/>
              </a:pPr>
              <a:t>24/02/2016</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EABE2A8-FC92-46BF-ACFC-560DC976BA49}" type="slidenum">
              <a:rPr lang="es-CO" smtClean="0">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373083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8A29ECFC-3539-4A03-BF45-E659DA18489D}" type="datetime1">
              <a:rPr lang="es-CO" smtClean="0">
                <a:solidFill>
                  <a:prstClr val="black">
                    <a:tint val="75000"/>
                  </a:prstClr>
                </a:solidFill>
              </a:rPr>
              <a:pPr>
                <a:defRPr/>
              </a:pPr>
              <a:t>24/02/2016</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B7AF447-7629-4C8D-B400-AC906752D848}" type="slidenum">
              <a:rPr lang="es-CO" smtClean="0">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6689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fld id="{28213394-EF32-4B58-BA87-B52D8597AAFF}" type="datetime1">
              <a:rPr lang="es-CO" smtClean="0">
                <a:solidFill>
                  <a:prstClr val="black">
                    <a:tint val="75000"/>
                  </a:prstClr>
                </a:solidFill>
              </a:rPr>
              <a:pPr>
                <a:defRPr/>
              </a:pPr>
              <a:t>24/02/2016</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B902596-40B0-4C7F-B42C-6A0931B2E3D8}" type="slidenum">
              <a:rPr lang="es-CO" smtClean="0">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151828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fld id="{90AB2BD5-4247-439C-9DE0-712546D9D9A4}" type="datetime1">
              <a:rPr lang="es-CO" b="1" smtClean="0">
                <a:solidFill>
                  <a:prstClr val="black">
                    <a:tint val="75000"/>
                  </a:prstClr>
                </a:solidFill>
                <a:latin typeface="Arial" charset="0"/>
              </a:rPr>
              <a:pPr fontAlgn="base">
                <a:spcBef>
                  <a:spcPct val="0"/>
                </a:spcBef>
                <a:spcAft>
                  <a:spcPct val="0"/>
                </a:spcAft>
                <a:defRPr/>
              </a:pPr>
              <a:t>24/02/2016</a:t>
            </a:fld>
            <a:endParaRPr lang="es-CO" b="1">
              <a:solidFill>
                <a:prstClr val="black">
                  <a:tint val="75000"/>
                </a:prstClr>
              </a:solidFill>
              <a:latin typeface="Arial"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s-CO" b="1">
              <a:solidFill>
                <a:prstClr val="black">
                  <a:tint val="75000"/>
                </a:prstClr>
              </a:solidFill>
              <a:latin typeface="Arial"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1A48B476-0CD5-4757-B515-8EE9AC6051FD}" type="slidenum">
              <a:rPr lang="es-CO" b="1" smtClean="0">
                <a:solidFill>
                  <a:prstClr val="black">
                    <a:tint val="75000"/>
                  </a:prstClr>
                </a:solidFill>
                <a:latin typeface="Arial" charset="0"/>
              </a:rPr>
              <a:pPr fontAlgn="base">
                <a:spcBef>
                  <a:spcPct val="0"/>
                </a:spcBef>
                <a:spcAft>
                  <a:spcPct val="0"/>
                </a:spcAft>
                <a:defRPr/>
              </a:pPr>
              <a:t>‹Nº›</a:t>
            </a:fld>
            <a:endParaRPr lang="es-CO" b="1">
              <a:solidFill>
                <a:prstClr val="black">
                  <a:tint val="75000"/>
                </a:prstClr>
              </a:solidFill>
              <a:latin typeface="Arial" charset="0"/>
            </a:endParaRPr>
          </a:p>
        </p:txBody>
      </p:sp>
    </p:spTree>
    <p:extLst>
      <p:ext uri="{BB962C8B-B14F-4D97-AF65-F5344CB8AC3E}">
        <p14:creationId xmlns:p14="http://schemas.microsoft.com/office/powerpoint/2010/main" val="297623274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B9954AF-37D5-4B00-A371-26385EE7E242}" type="datetime1">
              <a:rPr lang="es-CO" smtClean="0">
                <a:solidFill>
                  <a:prstClr val="black">
                    <a:tint val="75000"/>
                  </a:prstClr>
                </a:solidFill>
              </a:rPr>
              <a:pPr>
                <a:defRPr/>
              </a:pPr>
              <a:t>24/02/2016</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20C19D5-2BB5-401E-BAEF-FB8B563FA0B5}" type="slidenum">
              <a:rPr lang="es-CO" smtClean="0">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59526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fld id="{379EF8FE-D308-42A5-8A43-F8B11711D928}" type="datetime1">
              <a:rPr lang="es-CO" smtClean="0">
                <a:solidFill>
                  <a:prstClr val="black">
                    <a:tint val="75000"/>
                  </a:prstClr>
                </a:solidFill>
              </a:rPr>
              <a:pPr>
                <a:defRPr/>
              </a:pPr>
              <a:t>24/02/2016</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3E6C5C9-5455-44AA-95BE-D7353506299A}" type="slidenum">
              <a:rPr lang="es-CO" smtClean="0">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191656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fld id="{7317FE9E-DF12-4879-BA15-A7470205A16F}" type="datetime1">
              <a:rPr lang="es-CO" smtClean="0">
                <a:solidFill>
                  <a:prstClr val="black">
                    <a:tint val="75000"/>
                  </a:prstClr>
                </a:solidFill>
              </a:rPr>
              <a:pPr>
                <a:defRPr/>
              </a:pPr>
              <a:t>24/02/2016</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92B03D6-2FF0-420D-8F07-B42BD2EC3660}" type="slidenum">
              <a:rPr lang="es-CO" smtClean="0">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110972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90AB2BD5-4247-439C-9DE0-712546D9D9A4}" type="datetime1">
              <a:rPr lang="es-CO" b="1" smtClean="0">
                <a:solidFill>
                  <a:prstClr val="black">
                    <a:tint val="75000"/>
                  </a:prstClr>
                </a:solidFill>
                <a:latin typeface="Arial" charset="0"/>
              </a:rPr>
              <a:pPr fontAlgn="base">
                <a:spcBef>
                  <a:spcPct val="0"/>
                </a:spcBef>
                <a:spcAft>
                  <a:spcPct val="0"/>
                </a:spcAft>
                <a:defRPr/>
              </a:pPr>
              <a:t>24/02/2016</a:t>
            </a:fld>
            <a:endParaRPr lang="es-CO" b="1">
              <a:solidFill>
                <a:prstClr val="black">
                  <a:tint val="75000"/>
                </a:prstClr>
              </a:solidFill>
              <a:latin typeface="Arial" charset="0"/>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s-CO" b="1">
              <a:solidFill>
                <a:prstClr val="black">
                  <a:tint val="75000"/>
                </a:prstClr>
              </a:solidFill>
              <a:latin typeface="Arial" charset="0"/>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defRPr/>
            </a:pPr>
            <a:fld id="{1A48B476-0CD5-4757-B515-8EE9AC6051FD}" type="slidenum">
              <a:rPr lang="es-CO" b="1" smtClean="0">
                <a:solidFill>
                  <a:prstClr val="black">
                    <a:tint val="75000"/>
                  </a:prstClr>
                </a:solidFill>
                <a:latin typeface="Arial" charset="0"/>
              </a:rPr>
              <a:pPr fontAlgn="base">
                <a:spcBef>
                  <a:spcPct val="0"/>
                </a:spcBef>
                <a:spcAft>
                  <a:spcPct val="0"/>
                </a:spcAft>
                <a:defRPr/>
              </a:pPr>
              <a:t>‹Nº›</a:t>
            </a:fld>
            <a:endParaRPr lang="es-CO" b="1">
              <a:solidFill>
                <a:prstClr val="black">
                  <a:tint val="75000"/>
                </a:prstClr>
              </a:solidFill>
              <a:latin typeface="Arial" charset="0"/>
            </a:endParaRPr>
          </a:p>
        </p:txBody>
      </p:sp>
    </p:spTree>
    <p:extLst>
      <p:ext uri="{BB962C8B-B14F-4D97-AF65-F5344CB8AC3E}">
        <p14:creationId xmlns:p14="http://schemas.microsoft.com/office/powerpoint/2010/main" val="209124687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2564904"/>
            <a:ext cx="9036496" cy="2691250"/>
          </a:xfrm>
          <a:prstGeom prst="rect">
            <a:avLst/>
          </a:prstGeom>
          <a:noFill/>
          <a:ln>
            <a:noFill/>
          </a:ln>
        </p:spPr>
        <p:txBody>
          <a:bodyPr wrap="square">
            <a:spAutoFit/>
          </a:bodyPr>
          <a:lstStyle/>
          <a:p>
            <a:pPr algn="ctr" fontAlgn="base">
              <a:lnSpc>
                <a:spcPct val="150000"/>
              </a:lnSpc>
              <a:spcBef>
                <a:spcPct val="0"/>
              </a:spcBef>
              <a:spcAft>
                <a:spcPct val="0"/>
              </a:spcAft>
              <a:defRPr/>
            </a:pPr>
            <a:r>
              <a:rPr lang="es-ES" sz="6000" b="1" i="1" dirty="0">
                <a:ln w="28575">
                  <a:solidFill>
                    <a:schemeClr val="tx2">
                      <a:lumMod val="75000"/>
                    </a:schemeClr>
                  </a:solidFill>
                  <a:prstDash val="solid"/>
                </a:ln>
                <a:solidFill>
                  <a:srgbClr val="92D050"/>
                </a:solidFill>
                <a:effectLst>
                  <a:outerShdw blurRad="50000" dist="50800" dir="7500000" algn="tl">
                    <a:srgbClr val="000000">
                      <a:shade val="5000"/>
                      <a:alpha val="35000"/>
                    </a:srgbClr>
                  </a:outerShdw>
                </a:effectLst>
                <a:latin typeface="Arial" charset="0"/>
              </a:rPr>
              <a:t>MODULO MACROECONOMIA</a:t>
            </a:r>
            <a:endParaRPr lang="es-CO" sz="6000" b="1" i="1" dirty="0">
              <a:ln w="28575">
                <a:solidFill>
                  <a:schemeClr val="tx2">
                    <a:lumMod val="75000"/>
                  </a:schemeClr>
                </a:solidFill>
                <a:prstDash val="solid"/>
              </a:ln>
              <a:solidFill>
                <a:srgbClr val="92D050"/>
              </a:solidFill>
              <a:effectLst>
                <a:outerShdw blurRad="50000" dist="50800" dir="7500000" algn="tl">
                  <a:srgbClr val="000000">
                    <a:shade val="5000"/>
                    <a:alpha val="35000"/>
                  </a:srgbClr>
                </a:outerShdw>
              </a:effectLst>
              <a:latin typeface="Arial" charset="0"/>
            </a:endParaRPr>
          </a:p>
        </p:txBody>
      </p:sp>
    </p:spTree>
    <p:extLst>
      <p:ext uri="{BB962C8B-B14F-4D97-AF65-F5344CB8AC3E}">
        <p14:creationId xmlns:p14="http://schemas.microsoft.com/office/powerpoint/2010/main" val="373705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75F9BE57-B391-4A98-8348-5C845B305487}" type="slidenum">
              <a:rPr lang="es-CO" smtClean="0">
                <a:solidFill>
                  <a:srgbClr val="FFFFFF"/>
                </a:solidFill>
              </a:rPr>
              <a:pPr>
                <a:defRPr/>
              </a:pPr>
              <a:t>10</a:t>
            </a:fld>
            <a:endParaRPr lang="es-CO" dirty="0">
              <a:solidFill>
                <a:srgbClr val="FFFFFF"/>
              </a:solidFill>
            </a:endParaRPr>
          </a:p>
        </p:txBody>
      </p:sp>
      <p:sp>
        <p:nvSpPr>
          <p:cNvPr id="3" name="2 CuadroTexto"/>
          <p:cNvSpPr txBox="1"/>
          <p:nvPr/>
        </p:nvSpPr>
        <p:spPr>
          <a:xfrm>
            <a:off x="179512" y="116632"/>
            <a:ext cx="8712968" cy="6740307"/>
          </a:xfrm>
          <a:prstGeom prst="rect">
            <a:avLst/>
          </a:prstGeom>
          <a:noFill/>
        </p:spPr>
        <p:txBody>
          <a:bodyPr wrap="square" rtlCol="0">
            <a:spAutoFit/>
          </a:bodyPr>
          <a:lstStyle/>
          <a:p>
            <a:pPr algn="ctr">
              <a:lnSpc>
                <a:spcPct val="150000"/>
              </a:lnSpc>
            </a:pPr>
            <a:r>
              <a:rPr lang="es-CO" sz="2400" b="1" dirty="0">
                <a:latin typeface="Arial" panose="020B0604020202020204" pitchFamily="34" charset="0"/>
                <a:cs typeface="Arial" panose="020B0604020202020204" pitchFamily="34" charset="0"/>
              </a:rPr>
              <a:t>La macroeconomía basa su análisis en datos derivados de </a:t>
            </a:r>
            <a:r>
              <a:rPr lang="es-CO" sz="2400" b="1" i="1" dirty="0">
                <a:solidFill>
                  <a:srgbClr val="C00000"/>
                </a:solidFill>
                <a:latin typeface="Arial Black" panose="020B0A04020102020204" pitchFamily="34" charset="0"/>
                <a:cs typeface="Arial" panose="020B0604020202020204" pitchFamily="34" charset="0"/>
              </a:rPr>
              <a:t>la observación y la estadística, </a:t>
            </a:r>
            <a:r>
              <a:rPr lang="es-CO" sz="2400" b="1" dirty="0">
                <a:latin typeface="Arial" panose="020B0604020202020204" pitchFamily="34" charset="0"/>
                <a:cs typeface="Arial" panose="020B0604020202020204" pitchFamily="34" charset="0"/>
              </a:rPr>
              <a:t>la medición y estudios de los mismos </a:t>
            </a:r>
            <a:r>
              <a:rPr lang="es-CO" sz="2400" b="1" i="1" dirty="0">
                <a:solidFill>
                  <a:srgbClr val="0000CC"/>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muestra el éxito o fracaso de una economía.</a:t>
            </a:r>
            <a:r>
              <a:rPr lang="es-CO" sz="2400" b="1" dirty="0">
                <a:latin typeface="Arial" panose="020B0604020202020204" pitchFamily="34" charset="0"/>
                <a:cs typeface="Arial" panose="020B0604020202020204" pitchFamily="34" charset="0"/>
              </a:rPr>
              <a:t> </a:t>
            </a:r>
          </a:p>
          <a:p>
            <a:pPr algn="ctr">
              <a:lnSpc>
                <a:spcPct val="150000"/>
              </a:lnSpc>
            </a:pPr>
            <a:r>
              <a:rPr lang="es-CO" sz="2400" b="1" dirty="0">
                <a:latin typeface="Arial" panose="020B0604020202020204" pitchFamily="34" charset="0"/>
                <a:cs typeface="Arial" panose="020B0604020202020204" pitchFamily="34" charset="0"/>
              </a:rPr>
              <a:t>Los principales datos que se utilizan en la macroeconomía son:</a:t>
            </a:r>
          </a:p>
          <a:p>
            <a:pPr marL="342900" indent="-342900" algn="ctr">
              <a:lnSpc>
                <a:spcPct val="150000"/>
              </a:lnSpc>
              <a:buClr>
                <a:srgbClr val="C00000"/>
              </a:buClr>
              <a:buFont typeface="Wingdings" pitchFamily="2" charset="2"/>
              <a:buChar char="Ø"/>
            </a:pPr>
            <a:r>
              <a:rPr lang="es-CO" sz="2400" b="1" i="1" dirty="0">
                <a:solidFill>
                  <a:srgbClr val="C00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Las macro magnitudes, </a:t>
            </a:r>
            <a:r>
              <a:rPr lang="es-CO" sz="2400" b="1" dirty="0">
                <a:latin typeface="Arial" panose="020B0604020202020204" pitchFamily="34" charset="0"/>
                <a:cs typeface="Arial" panose="020B0604020202020204" pitchFamily="34" charset="0"/>
              </a:rPr>
              <a:t>extraídas de la Contabilidad nacional que resumen en una única cifra el valor monetario de la actividad económica, </a:t>
            </a:r>
          </a:p>
          <a:p>
            <a:pPr marL="342900" indent="-342900" algn="ctr">
              <a:lnSpc>
                <a:spcPct val="150000"/>
              </a:lnSpc>
              <a:buClr>
                <a:srgbClr val="C00000"/>
              </a:buClr>
              <a:buFont typeface="Wingdings" pitchFamily="2" charset="2"/>
              <a:buChar char="Ø"/>
            </a:pPr>
            <a:r>
              <a:rPr lang="es-CO" sz="2400" b="1" i="1" u="sng" dirty="0">
                <a:solidFill>
                  <a:srgbClr val="0000CC"/>
                </a:solidFill>
                <a:latin typeface="Arial Black" panose="020B0A04020102020204" pitchFamily="34" charset="0"/>
                <a:cs typeface="Arial" panose="020B0604020202020204" pitchFamily="34" charset="0"/>
              </a:rPr>
              <a:t>el indicador más utilizado es el producto interno bruto (PIB), </a:t>
            </a:r>
            <a:r>
              <a:rPr lang="es-CO" sz="2400" b="1" dirty="0">
                <a:latin typeface="Arial" panose="020B0604020202020204" pitchFamily="34" charset="0"/>
                <a:cs typeface="Arial" panose="020B0604020202020204" pitchFamily="34" charset="0"/>
              </a:rPr>
              <a:t>que mide el valor de todos los bienes y servicios que produce un país durante un año. </a:t>
            </a:r>
          </a:p>
        </p:txBody>
      </p:sp>
    </p:spTree>
    <p:extLst>
      <p:ext uri="{BB962C8B-B14F-4D97-AF65-F5344CB8AC3E}">
        <p14:creationId xmlns:p14="http://schemas.microsoft.com/office/powerpoint/2010/main" val="3335195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 name="16 Llamada de flecha a la derecha"/>
          <p:cNvSpPr/>
          <p:nvPr/>
        </p:nvSpPr>
        <p:spPr>
          <a:xfrm>
            <a:off x="395536" y="5085184"/>
            <a:ext cx="3528392" cy="1512168"/>
          </a:xfrm>
          <a:prstGeom prst="rightArrowCallout">
            <a:avLst/>
          </a:prstGeom>
          <a:solidFill>
            <a:srgbClr val="F79747"/>
          </a:solidFill>
          <a:ln>
            <a:solidFill>
              <a:srgbClr val="F79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2">
                  <a:lumMod val="50000"/>
                </a:schemeClr>
              </a:solidFill>
            </a:endParaRPr>
          </a:p>
        </p:txBody>
      </p:sp>
      <p:sp>
        <p:nvSpPr>
          <p:cNvPr id="15" name="14 Llamada de flecha a la derecha"/>
          <p:cNvSpPr/>
          <p:nvPr/>
        </p:nvSpPr>
        <p:spPr>
          <a:xfrm>
            <a:off x="395536" y="3356992"/>
            <a:ext cx="3528392" cy="1512168"/>
          </a:xfrm>
          <a:prstGeom prst="rightArrowCallo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2">
                  <a:lumMod val="50000"/>
                </a:schemeClr>
              </a:solidFill>
            </a:endParaRPr>
          </a:p>
        </p:txBody>
      </p:sp>
      <p:sp>
        <p:nvSpPr>
          <p:cNvPr id="4" name="3 Marcador de número de diapositiva"/>
          <p:cNvSpPr>
            <a:spLocks noGrp="1"/>
          </p:cNvSpPr>
          <p:nvPr>
            <p:ph type="sldNum" sz="quarter" idx="12"/>
          </p:nvPr>
        </p:nvSpPr>
        <p:spPr/>
        <p:txBody>
          <a:bodyPr/>
          <a:lstStyle/>
          <a:p>
            <a:pPr>
              <a:defRPr/>
            </a:pPr>
            <a:fld id="{75F9BE57-B391-4A98-8348-5C845B305487}" type="slidenum">
              <a:rPr lang="es-CO" smtClean="0">
                <a:solidFill>
                  <a:srgbClr val="FFFFFF"/>
                </a:solidFill>
              </a:rPr>
              <a:pPr>
                <a:defRPr/>
              </a:pPr>
              <a:t>11</a:t>
            </a:fld>
            <a:endParaRPr lang="es-CO" dirty="0">
              <a:solidFill>
                <a:srgbClr val="FFFFFF"/>
              </a:solidFill>
            </a:endParaRPr>
          </a:p>
        </p:txBody>
      </p:sp>
      <p:sp>
        <p:nvSpPr>
          <p:cNvPr id="3" name="2 CuadroTexto"/>
          <p:cNvSpPr txBox="1"/>
          <p:nvPr/>
        </p:nvSpPr>
        <p:spPr>
          <a:xfrm>
            <a:off x="179512" y="116632"/>
            <a:ext cx="8712968" cy="923330"/>
          </a:xfrm>
          <a:prstGeom prst="rect">
            <a:avLst/>
          </a:prstGeom>
          <a:noFill/>
        </p:spPr>
        <p:txBody>
          <a:bodyPr wrap="square" rtlCol="0">
            <a:spAutoFit/>
          </a:bodyPr>
          <a:lstStyle/>
          <a:p>
            <a:pPr algn="ctr">
              <a:lnSpc>
                <a:spcPct val="150000"/>
              </a:lnSpc>
            </a:pPr>
            <a:r>
              <a:rPr lang="es-CO" sz="3600" b="1" i="1" dirty="0">
                <a:solidFill>
                  <a:srgbClr val="C00000"/>
                </a:solidFill>
                <a:latin typeface="Arial Black" pitchFamily="34" charset="0"/>
                <a:cs typeface="Arial" panose="020B0604020202020204" pitchFamily="34" charset="0"/>
              </a:rPr>
              <a:t>Objetivos de la macroeconomía</a:t>
            </a:r>
          </a:p>
        </p:txBody>
      </p:sp>
      <p:sp>
        <p:nvSpPr>
          <p:cNvPr id="6" name="5 Llamada de flecha a la derecha"/>
          <p:cNvSpPr/>
          <p:nvPr/>
        </p:nvSpPr>
        <p:spPr>
          <a:xfrm>
            <a:off x="395536" y="1340768"/>
            <a:ext cx="3528392" cy="1512168"/>
          </a:xfrm>
          <a:prstGeom prst="rightArrowCallout">
            <a:avLst/>
          </a:prstGeom>
          <a:solidFill>
            <a:srgbClr val="4DADC7"/>
          </a:solidFill>
          <a:ln>
            <a:solidFill>
              <a:srgbClr val="4DA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2">
                  <a:lumMod val="50000"/>
                </a:schemeClr>
              </a:solidFill>
            </a:endParaRPr>
          </a:p>
        </p:txBody>
      </p:sp>
      <p:sp>
        <p:nvSpPr>
          <p:cNvPr id="7" name="6 CuadroTexto"/>
          <p:cNvSpPr txBox="1"/>
          <p:nvPr/>
        </p:nvSpPr>
        <p:spPr>
          <a:xfrm>
            <a:off x="422292" y="1340768"/>
            <a:ext cx="2232248" cy="1295739"/>
          </a:xfrm>
          <a:prstGeom prst="rect">
            <a:avLst/>
          </a:prstGeom>
          <a:noFill/>
          <a:ln>
            <a:noFill/>
          </a:ln>
        </p:spPr>
        <p:txBody>
          <a:bodyPr wrap="square" rtlCol="0">
            <a:spAutoFit/>
          </a:bodyPr>
          <a:lstStyle/>
          <a:p>
            <a:pPr algn="ctr">
              <a:lnSpc>
                <a:spcPct val="150000"/>
              </a:lnSpc>
            </a:pPr>
            <a:r>
              <a:rPr lang="es-ES" b="1" dirty="0">
                <a:solidFill>
                  <a:schemeClr val="tx2">
                    <a:lumMod val="50000"/>
                  </a:schemeClr>
                </a:solidFill>
                <a:latin typeface="Arial Black" pitchFamily="34" charset="0"/>
              </a:rPr>
              <a:t>CRECIMIENTO DE LA PRODUCCIÓN </a:t>
            </a:r>
            <a:endParaRPr lang="es-CO" b="1" dirty="0">
              <a:solidFill>
                <a:schemeClr val="tx2">
                  <a:lumMod val="50000"/>
                </a:schemeClr>
              </a:solidFill>
              <a:latin typeface="Arial Black" pitchFamily="34" charset="0"/>
            </a:endParaRPr>
          </a:p>
        </p:txBody>
      </p:sp>
      <p:sp>
        <p:nvSpPr>
          <p:cNvPr id="8" name="7 CuadroTexto"/>
          <p:cNvSpPr txBox="1"/>
          <p:nvPr/>
        </p:nvSpPr>
        <p:spPr>
          <a:xfrm>
            <a:off x="3923928" y="1268760"/>
            <a:ext cx="4968552" cy="1685846"/>
          </a:xfrm>
          <a:prstGeom prst="rect">
            <a:avLst/>
          </a:prstGeom>
          <a:noFill/>
          <a:ln w="38100">
            <a:solidFill>
              <a:srgbClr val="333399"/>
            </a:solidFill>
          </a:ln>
        </p:spPr>
        <p:txBody>
          <a:bodyPr wrap="square" rtlCol="0">
            <a:spAutoFit/>
          </a:bodyPr>
          <a:lstStyle/>
          <a:p>
            <a:pPr algn="ctr">
              <a:lnSpc>
                <a:spcPct val="150000"/>
              </a:lnSpc>
              <a:buClr>
                <a:srgbClr val="C00000"/>
              </a:buClr>
            </a:pPr>
            <a:r>
              <a:rPr lang="es-ES" sz="2400" b="1" dirty="0">
                <a:latin typeface="Arial" pitchFamily="34" charset="0"/>
                <a:cs typeface="Arial" pitchFamily="34" charset="0"/>
              </a:rPr>
              <a:t>SE MIDE A TRAVÉS DEL PRODUCTO INTERNO BRUTO - PIB</a:t>
            </a:r>
          </a:p>
        </p:txBody>
      </p:sp>
      <p:sp>
        <p:nvSpPr>
          <p:cNvPr id="10" name="9 CuadroTexto"/>
          <p:cNvSpPr txBox="1"/>
          <p:nvPr/>
        </p:nvSpPr>
        <p:spPr>
          <a:xfrm>
            <a:off x="539552" y="3429000"/>
            <a:ext cx="2016224" cy="1338828"/>
          </a:xfrm>
          <a:prstGeom prst="rect">
            <a:avLst/>
          </a:prstGeom>
          <a:noFill/>
          <a:ln>
            <a:noFill/>
          </a:ln>
        </p:spPr>
        <p:txBody>
          <a:bodyPr wrap="square" rtlCol="0">
            <a:spAutoFit/>
          </a:bodyPr>
          <a:lstStyle/>
          <a:p>
            <a:pPr algn="ctr">
              <a:lnSpc>
                <a:spcPct val="150000"/>
              </a:lnSpc>
            </a:pPr>
            <a:r>
              <a:rPr lang="es-ES" b="1" dirty="0">
                <a:solidFill>
                  <a:schemeClr val="tx2">
                    <a:lumMod val="50000"/>
                  </a:schemeClr>
                </a:solidFill>
                <a:latin typeface="Arial Black" pitchFamily="34" charset="0"/>
              </a:rPr>
              <a:t>ELEVADO NIVEL DE EMPLEO</a:t>
            </a:r>
            <a:endParaRPr lang="es-CO" b="1" dirty="0">
              <a:solidFill>
                <a:schemeClr val="tx2">
                  <a:lumMod val="50000"/>
                </a:schemeClr>
              </a:solidFill>
              <a:latin typeface="Arial Black" pitchFamily="34" charset="0"/>
            </a:endParaRPr>
          </a:p>
        </p:txBody>
      </p:sp>
      <p:sp>
        <p:nvSpPr>
          <p:cNvPr id="13" name="12 CuadroTexto"/>
          <p:cNvSpPr txBox="1"/>
          <p:nvPr/>
        </p:nvSpPr>
        <p:spPr>
          <a:xfrm>
            <a:off x="467544" y="5374957"/>
            <a:ext cx="2088232" cy="880241"/>
          </a:xfrm>
          <a:prstGeom prst="rect">
            <a:avLst/>
          </a:prstGeom>
          <a:noFill/>
          <a:ln>
            <a:noFill/>
          </a:ln>
        </p:spPr>
        <p:txBody>
          <a:bodyPr wrap="square" rtlCol="0">
            <a:spAutoFit/>
          </a:bodyPr>
          <a:lstStyle/>
          <a:p>
            <a:pPr algn="ctr">
              <a:lnSpc>
                <a:spcPct val="150000"/>
              </a:lnSpc>
            </a:pPr>
            <a:r>
              <a:rPr lang="es-ES" b="1" dirty="0">
                <a:solidFill>
                  <a:schemeClr val="tx2">
                    <a:lumMod val="50000"/>
                  </a:schemeClr>
                </a:solidFill>
                <a:latin typeface="Arial Black" pitchFamily="34" charset="0"/>
              </a:rPr>
              <a:t>ESTABILIZAR LOS PRECIOS</a:t>
            </a:r>
            <a:endParaRPr lang="es-CO" b="1" dirty="0">
              <a:solidFill>
                <a:schemeClr val="tx2">
                  <a:lumMod val="50000"/>
                </a:schemeClr>
              </a:solidFill>
              <a:latin typeface="Arial Black" pitchFamily="34" charset="0"/>
            </a:endParaRPr>
          </a:p>
        </p:txBody>
      </p:sp>
      <p:sp>
        <p:nvSpPr>
          <p:cNvPr id="16" name="15 CuadroTexto"/>
          <p:cNvSpPr txBox="1"/>
          <p:nvPr/>
        </p:nvSpPr>
        <p:spPr>
          <a:xfrm>
            <a:off x="3923928" y="3652235"/>
            <a:ext cx="4968552" cy="1131848"/>
          </a:xfrm>
          <a:prstGeom prst="rect">
            <a:avLst/>
          </a:prstGeom>
          <a:noFill/>
          <a:ln w="38100">
            <a:solidFill>
              <a:srgbClr val="333399"/>
            </a:solidFill>
          </a:ln>
        </p:spPr>
        <p:txBody>
          <a:bodyPr wrap="square" rtlCol="0">
            <a:spAutoFit/>
          </a:bodyPr>
          <a:lstStyle/>
          <a:p>
            <a:pPr algn="ctr">
              <a:lnSpc>
                <a:spcPct val="150000"/>
              </a:lnSpc>
              <a:buClr>
                <a:srgbClr val="C00000"/>
              </a:buClr>
            </a:pPr>
            <a:r>
              <a:rPr lang="es-ES" sz="2400" b="1" dirty="0">
                <a:latin typeface="Arial" pitchFamily="34" charset="0"/>
                <a:cs typeface="Arial" pitchFamily="34" charset="0"/>
              </a:rPr>
              <a:t>AUMENTA LA DEMANDA DE TRABAJO</a:t>
            </a:r>
          </a:p>
        </p:txBody>
      </p:sp>
      <p:sp>
        <p:nvSpPr>
          <p:cNvPr id="18" name="17 CuadroTexto"/>
          <p:cNvSpPr txBox="1"/>
          <p:nvPr/>
        </p:nvSpPr>
        <p:spPr>
          <a:xfrm>
            <a:off x="3923928" y="5515446"/>
            <a:ext cx="4968552" cy="577850"/>
          </a:xfrm>
          <a:prstGeom prst="rect">
            <a:avLst/>
          </a:prstGeom>
          <a:noFill/>
          <a:ln w="38100">
            <a:solidFill>
              <a:srgbClr val="333399"/>
            </a:solidFill>
          </a:ln>
        </p:spPr>
        <p:txBody>
          <a:bodyPr wrap="square" rtlCol="0">
            <a:spAutoFit/>
          </a:bodyPr>
          <a:lstStyle/>
          <a:p>
            <a:pPr algn="ctr">
              <a:lnSpc>
                <a:spcPct val="150000"/>
              </a:lnSpc>
              <a:buClr>
                <a:srgbClr val="C00000"/>
              </a:buClr>
            </a:pPr>
            <a:r>
              <a:rPr lang="es-ES" sz="2400" b="1" dirty="0">
                <a:latin typeface="Arial" pitchFamily="34" charset="0"/>
                <a:cs typeface="Arial" pitchFamily="34" charset="0"/>
              </a:rPr>
              <a:t>BAJAR LA INFLACIÓN</a:t>
            </a:r>
          </a:p>
        </p:txBody>
      </p:sp>
    </p:spTree>
    <p:extLst>
      <p:ext uri="{BB962C8B-B14F-4D97-AF65-F5344CB8AC3E}">
        <p14:creationId xmlns:p14="http://schemas.microsoft.com/office/powerpoint/2010/main" val="2486488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75F9BE57-B391-4A98-8348-5C845B305487}" type="slidenum">
              <a:rPr lang="es-CO" smtClean="0">
                <a:solidFill>
                  <a:srgbClr val="FFFFFF"/>
                </a:solidFill>
              </a:rPr>
              <a:pPr>
                <a:defRPr/>
              </a:pPr>
              <a:t>12</a:t>
            </a:fld>
            <a:endParaRPr lang="es-CO" dirty="0">
              <a:solidFill>
                <a:srgbClr val="FFFFFF"/>
              </a:solidFill>
            </a:endParaRPr>
          </a:p>
        </p:txBody>
      </p:sp>
      <p:sp>
        <p:nvSpPr>
          <p:cNvPr id="5" name="4 CuadroTexto"/>
          <p:cNvSpPr txBox="1"/>
          <p:nvPr/>
        </p:nvSpPr>
        <p:spPr>
          <a:xfrm>
            <a:off x="179512" y="116632"/>
            <a:ext cx="8712968" cy="837217"/>
          </a:xfrm>
          <a:prstGeom prst="rect">
            <a:avLst/>
          </a:prstGeom>
          <a:noFill/>
        </p:spPr>
        <p:txBody>
          <a:bodyPr wrap="square" rtlCol="0">
            <a:spAutoFit/>
          </a:bodyPr>
          <a:lstStyle/>
          <a:p>
            <a:pPr algn="ctr">
              <a:lnSpc>
                <a:spcPct val="150000"/>
              </a:lnSpc>
            </a:pPr>
            <a:r>
              <a:rPr lang="es-CO" sz="3600" b="1" i="1" dirty="0">
                <a:solidFill>
                  <a:srgbClr val="C00000"/>
                </a:solidFill>
                <a:latin typeface="Arial Black" pitchFamily="34" charset="0"/>
                <a:cs typeface="Arial" panose="020B0604020202020204" pitchFamily="34" charset="0"/>
              </a:rPr>
              <a:t>La macroeconomía en acción</a:t>
            </a:r>
          </a:p>
        </p:txBody>
      </p:sp>
      <p:sp>
        <p:nvSpPr>
          <p:cNvPr id="3" name="2 CuadroTexto"/>
          <p:cNvSpPr txBox="1"/>
          <p:nvPr/>
        </p:nvSpPr>
        <p:spPr>
          <a:xfrm>
            <a:off x="3419872" y="3429000"/>
            <a:ext cx="2520280" cy="464743"/>
          </a:xfrm>
          <a:prstGeom prst="rect">
            <a:avLst/>
          </a:prstGeom>
          <a:solidFill>
            <a:srgbClr val="333399"/>
          </a:solidFill>
        </p:spPr>
        <p:txBody>
          <a:bodyPr wrap="square" rtlCol="0">
            <a:spAutoFit/>
          </a:bodyPr>
          <a:lstStyle/>
          <a:p>
            <a:pPr algn="ctr">
              <a:lnSpc>
                <a:spcPct val="150000"/>
              </a:lnSpc>
            </a:pPr>
            <a:r>
              <a:rPr lang="es-ES" b="1" dirty="0">
                <a:solidFill>
                  <a:schemeClr val="bg1">
                    <a:lumMod val="95000"/>
                  </a:schemeClr>
                </a:solidFill>
                <a:latin typeface="Arial Black" pitchFamily="34" charset="0"/>
              </a:rPr>
              <a:t>MACROECONOMIA</a:t>
            </a:r>
            <a:endParaRPr lang="es-CO" b="1" dirty="0">
              <a:solidFill>
                <a:schemeClr val="bg1">
                  <a:lumMod val="95000"/>
                </a:schemeClr>
              </a:solidFill>
              <a:latin typeface="Arial Black" pitchFamily="34" charset="0"/>
            </a:endParaRPr>
          </a:p>
        </p:txBody>
      </p:sp>
      <p:sp>
        <p:nvSpPr>
          <p:cNvPr id="7" name="6 CuadroTexto"/>
          <p:cNvSpPr txBox="1"/>
          <p:nvPr/>
        </p:nvSpPr>
        <p:spPr>
          <a:xfrm>
            <a:off x="5796136" y="1151347"/>
            <a:ext cx="3096344" cy="923330"/>
          </a:xfrm>
          <a:prstGeom prst="rect">
            <a:avLst/>
          </a:prstGeom>
          <a:solidFill>
            <a:schemeClr val="tx1">
              <a:lumMod val="95000"/>
              <a:lumOff val="5000"/>
            </a:schemeClr>
          </a:solidFill>
        </p:spPr>
        <p:txBody>
          <a:bodyPr wrap="square" rtlCol="0">
            <a:spAutoFit/>
          </a:bodyPr>
          <a:lstStyle/>
          <a:p>
            <a:pPr algn="ctr">
              <a:lnSpc>
                <a:spcPct val="150000"/>
              </a:lnSpc>
            </a:pPr>
            <a:r>
              <a:rPr lang="es-ES" b="1" dirty="0">
                <a:solidFill>
                  <a:schemeClr val="bg1">
                    <a:lumMod val="95000"/>
                  </a:schemeClr>
                </a:solidFill>
                <a:latin typeface="Arial Black" pitchFamily="34" charset="0"/>
              </a:rPr>
              <a:t>Objetivos de la política económica</a:t>
            </a:r>
            <a:endParaRPr lang="es-CO" b="1" dirty="0">
              <a:solidFill>
                <a:schemeClr val="bg1">
                  <a:lumMod val="95000"/>
                </a:schemeClr>
              </a:solidFill>
              <a:latin typeface="Arial Black" pitchFamily="34" charset="0"/>
            </a:endParaRPr>
          </a:p>
        </p:txBody>
      </p:sp>
      <p:sp>
        <p:nvSpPr>
          <p:cNvPr id="8" name="7 CuadroTexto"/>
          <p:cNvSpPr txBox="1"/>
          <p:nvPr/>
        </p:nvSpPr>
        <p:spPr>
          <a:xfrm>
            <a:off x="683568" y="1196752"/>
            <a:ext cx="2520280" cy="880241"/>
          </a:xfrm>
          <a:prstGeom prst="rect">
            <a:avLst/>
          </a:prstGeom>
          <a:solidFill>
            <a:srgbClr val="003300"/>
          </a:solidFill>
        </p:spPr>
        <p:txBody>
          <a:bodyPr wrap="square" rtlCol="0">
            <a:spAutoFit/>
          </a:bodyPr>
          <a:lstStyle/>
          <a:p>
            <a:pPr algn="ctr">
              <a:lnSpc>
                <a:spcPct val="150000"/>
              </a:lnSpc>
            </a:pPr>
            <a:r>
              <a:rPr lang="es-ES" b="1" dirty="0">
                <a:solidFill>
                  <a:schemeClr val="bg1">
                    <a:lumMod val="95000"/>
                  </a:schemeClr>
                </a:solidFill>
                <a:latin typeface="Arial Black" pitchFamily="34" charset="0"/>
              </a:rPr>
              <a:t>Políticas Instrumentales</a:t>
            </a:r>
            <a:endParaRPr lang="es-CO" b="1" dirty="0">
              <a:solidFill>
                <a:schemeClr val="bg1">
                  <a:lumMod val="95000"/>
                </a:schemeClr>
              </a:solidFill>
              <a:latin typeface="Arial Black" pitchFamily="34" charset="0"/>
            </a:endParaRPr>
          </a:p>
        </p:txBody>
      </p:sp>
      <p:sp>
        <p:nvSpPr>
          <p:cNvPr id="9" name="8 CuadroTexto"/>
          <p:cNvSpPr txBox="1"/>
          <p:nvPr/>
        </p:nvSpPr>
        <p:spPr>
          <a:xfrm>
            <a:off x="639180" y="4852812"/>
            <a:ext cx="2520280" cy="5078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150000"/>
              </a:lnSpc>
            </a:pPr>
            <a:r>
              <a:rPr lang="es-ES" b="1" dirty="0">
                <a:solidFill>
                  <a:srgbClr val="003300"/>
                </a:solidFill>
                <a:latin typeface="Arial" pitchFamily="34" charset="0"/>
                <a:cs typeface="Arial" pitchFamily="34" charset="0"/>
              </a:rPr>
              <a:t>Política de Oferta</a:t>
            </a:r>
            <a:endParaRPr lang="es-CO" b="1" dirty="0">
              <a:solidFill>
                <a:srgbClr val="003300"/>
              </a:solidFill>
              <a:latin typeface="Arial" pitchFamily="34" charset="0"/>
              <a:cs typeface="Arial" pitchFamily="34" charset="0"/>
            </a:endParaRPr>
          </a:p>
        </p:txBody>
      </p:sp>
      <p:sp>
        <p:nvSpPr>
          <p:cNvPr id="10" name="9 CuadroTexto"/>
          <p:cNvSpPr txBox="1"/>
          <p:nvPr/>
        </p:nvSpPr>
        <p:spPr>
          <a:xfrm>
            <a:off x="715438" y="5716908"/>
            <a:ext cx="2520280" cy="5078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150000"/>
              </a:lnSpc>
            </a:pPr>
            <a:r>
              <a:rPr lang="es-ES" b="1" dirty="0">
                <a:solidFill>
                  <a:srgbClr val="003300"/>
                </a:solidFill>
                <a:latin typeface="Arial" pitchFamily="34" charset="0"/>
                <a:cs typeface="Arial" pitchFamily="34" charset="0"/>
              </a:rPr>
              <a:t>Política Educativa</a:t>
            </a:r>
            <a:endParaRPr lang="es-CO" b="1" dirty="0">
              <a:solidFill>
                <a:srgbClr val="003300"/>
              </a:solidFill>
              <a:latin typeface="Arial" pitchFamily="34" charset="0"/>
              <a:cs typeface="Arial" pitchFamily="34" charset="0"/>
            </a:endParaRPr>
          </a:p>
        </p:txBody>
      </p:sp>
      <p:sp>
        <p:nvSpPr>
          <p:cNvPr id="11" name="10 CuadroTexto"/>
          <p:cNvSpPr txBox="1"/>
          <p:nvPr/>
        </p:nvSpPr>
        <p:spPr>
          <a:xfrm>
            <a:off x="575466" y="3893743"/>
            <a:ext cx="2520280" cy="45653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150000"/>
              </a:lnSpc>
            </a:pPr>
            <a:r>
              <a:rPr lang="es-ES" b="1" dirty="0">
                <a:solidFill>
                  <a:srgbClr val="003300"/>
                </a:solidFill>
                <a:latin typeface="Arial" pitchFamily="34" charset="0"/>
                <a:cs typeface="Arial" pitchFamily="34" charset="0"/>
              </a:rPr>
              <a:t>Política Cambiaria</a:t>
            </a:r>
            <a:endParaRPr lang="es-CO" b="1" dirty="0">
              <a:solidFill>
                <a:srgbClr val="003300"/>
              </a:solidFill>
              <a:latin typeface="Arial" pitchFamily="34" charset="0"/>
              <a:cs typeface="Arial" pitchFamily="34" charset="0"/>
            </a:endParaRPr>
          </a:p>
        </p:txBody>
      </p:sp>
      <p:sp>
        <p:nvSpPr>
          <p:cNvPr id="12" name="11 CuadroTexto"/>
          <p:cNvSpPr txBox="1"/>
          <p:nvPr/>
        </p:nvSpPr>
        <p:spPr>
          <a:xfrm>
            <a:off x="604601" y="3068960"/>
            <a:ext cx="2520280" cy="45653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150000"/>
              </a:lnSpc>
            </a:pPr>
            <a:r>
              <a:rPr lang="es-ES" b="1" dirty="0">
                <a:solidFill>
                  <a:srgbClr val="003300"/>
                </a:solidFill>
                <a:latin typeface="Arial" pitchFamily="34" charset="0"/>
                <a:cs typeface="Arial" pitchFamily="34" charset="0"/>
              </a:rPr>
              <a:t>Política Fiscal</a:t>
            </a:r>
            <a:endParaRPr lang="es-CO" b="1" dirty="0">
              <a:solidFill>
                <a:srgbClr val="003300"/>
              </a:solidFill>
              <a:latin typeface="Arial" pitchFamily="34" charset="0"/>
              <a:cs typeface="Arial" pitchFamily="34" charset="0"/>
            </a:endParaRPr>
          </a:p>
        </p:txBody>
      </p:sp>
      <p:sp>
        <p:nvSpPr>
          <p:cNvPr id="13" name="12 CuadroTexto"/>
          <p:cNvSpPr txBox="1"/>
          <p:nvPr/>
        </p:nvSpPr>
        <p:spPr>
          <a:xfrm>
            <a:off x="639180" y="2276872"/>
            <a:ext cx="2520280" cy="45653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150000"/>
              </a:lnSpc>
            </a:pPr>
            <a:r>
              <a:rPr lang="es-ES" b="1" dirty="0">
                <a:solidFill>
                  <a:srgbClr val="003300"/>
                </a:solidFill>
                <a:latin typeface="Arial" pitchFamily="34" charset="0"/>
                <a:cs typeface="Arial" pitchFamily="34" charset="0"/>
              </a:rPr>
              <a:t>Política Monetaria</a:t>
            </a:r>
            <a:endParaRPr lang="es-CO" b="1" dirty="0">
              <a:solidFill>
                <a:srgbClr val="003300"/>
              </a:solidFill>
              <a:latin typeface="Arial" pitchFamily="34" charset="0"/>
              <a:cs typeface="Arial" pitchFamily="34" charset="0"/>
            </a:endParaRPr>
          </a:p>
        </p:txBody>
      </p:sp>
      <p:sp>
        <p:nvSpPr>
          <p:cNvPr id="14" name="13 CuadroTexto"/>
          <p:cNvSpPr txBox="1"/>
          <p:nvPr/>
        </p:nvSpPr>
        <p:spPr>
          <a:xfrm>
            <a:off x="6448876" y="5682272"/>
            <a:ext cx="2520280" cy="92333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ct val="150000"/>
              </a:lnSpc>
            </a:pPr>
            <a:r>
              <a:rPr lang="es-ES" b="1" dirty="0">
                <a:solidFill>
                  <a:schemeClr val="tx1">
                    <a:lumMod val="85000"/>
                    <a:lumOff val="15000"/>
                  </a:schemeClr>
                </a:solidFill>
                <a:latin typeface="Arial" pitchFamily="34" charset="0"/>
                <a:cs typeface="Arial" pitchFamily="34" charset="0"/>
              </a:rPr>
              <a:t>Déficit de la Balanza de Pagos</a:t>
            </a:r>
            <a:endParaRPr lang="es-CO" b="1" dirty="0">
              <a:solidFill>
                <a:schemeClr val="tx1">
                  <a:lumMod val="85000"/>
                  <a:lumOff val="15000"/>
                </a:schemeClr>
              </a:solidFill>
              <a:latin typeface="Arial" pitchFamily="34" charset="0"/>
              <a:cs typeface="Arial" pitchFamily="34" charset="0"/>
            </a:endParaRPr>
          </a:p>
        </p:txBody>
      </p:sp>
      <p:sp>
        <p:nvSpPr>
          <p:cNvPr id="15" name="14 CuadroTexto"/>
          <p:cNvSpPr txBox="1"/>
          <p:nvPr/>
        </p:nvSpPr>
        <p:spPr>
          <a:xfrm>
            <a:off x="6448876" y="4725143"/>
            <a:ext cx="2520280" cy="456535"/>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ct val="150000"/>
              </a:lnSpc>
            </a:pPr>
            <a:r>
              <a:rPr lang="es-ES" b="1" dirty="0">
                <a:solidFill>
                  <a:schemeClr val="tx1">
                    <a:lumMod val="85000"/>
                    <a:lumOff val="15000"/>
                  </a:schemeClr>
                </a:solidFill>
                <a:latin typeface="Arial" pitchFamily="34" charset="0"/>
                <a:cs typeface="Arial" pitchFamily="34" charset="0"/>
              </a:rPr>
              <a:t>Pobreza</a:t>
            </a:r>
            <a:endParaRPr lang="es-CO" b="1" dirty="0">
              <a:solidFill>
                <a:schemeClr val="tx1">
                  <a:lumMod val="85000"/>
                  <a:lumOff val="15000"/>
                </a:schemeClr>
              </a:solidFill>
              <a:latin typeface="Arial" pitchFamily="34" charset="0"/>
              <a:cs typeface="Arial" pitchFamily="34" charset="0"/>
            </a:endParaRPr>
          </a:p>
        </p:txBody>
      </p:sp>
      <p:sp>
        <p:nvSpPr>
          <p:cNvPr id="16" name="15 CuadroTexto"/>
          <p:cNvSpPr txBox="1"/>
          <p:nvPr/>
        </p:nvSpPr>
        <p:spPr>
          <a:xfrm>
            <a:off x="6372200" y="3858442"/>
            <a:ext cx="2520280" cy="456535"/>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ct val="150000"/>
              </a:lnSpc>
            </a:pPr>
            <a:r>
              <a:rPr lang="es-ES" b="1" dirty="0">
                <a:solidFill>
                  <a:schemeClr val="tx1">
                    <a:lumMod val="85000"/>
                    <a:lumOff val="15000"/>
                  </a:schemeClr>
                </a:solidFill>
                <a:latin typeface="Arial" pitchFamily="34" charset="0"/>
                <a:cs typeface="Arial" pitchFamily="34" charset="0"/>
              </a:rPr>
              <a:t>Desempleo </a:t>
            </a:r>
            <a:endParaRPr lang="es-CO" b="1" dirty="0">
              <a:solidFill>
                <a:schemeClr val="tx1">
                  <a:lumMod val="85000"/>
                  <a:lumOff val="15000"/>
                </a:schemeClr>
              </a:solidFill>
              <a:latin typeface="Arial" pitchFamily="34" charset="0"/>
              <a:cs typeface="Arial" pitchFamily="34" charset="0"/>
            </a:endParaRPr>
          </a:p>
        </p:txBody>
      </p:sp>
      <p:sp>
        <p:nvSpPr>
          <p:cNvPr id="17" name="16 CuadroTexto"/>
          <p:cNvSpPr txBox="1"/>
          <p:nvPr/>
        </p:nvSpPr>
        <p:spPr>
          <a:xfrm>
            <a:off x="6372200" y="3068960"/>
            <a:ext cx="2520280" cy="456535"/>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ct val="150000"/>
              </a:lnSpc>
            </a:pPr>
            <a:r>
              <a:rPr lang="es-ES" b="1" dirty="0">
                <a:solidFill>
                  <a:schemeClr val="tx1">
                    <a:lumMod val="85000"/>
                    <a:lumOff val="15000"/>
                  </a:schemeClr>
                </a:solidFill>
                <a:latin typeface="Arial" pitchFamily="34" charset="0"/>
                <a:cs typeface="Arial" pitchFamily="34" charset="0"/>
              </a:rPr>
              <a:t>Crecimiento </a:t>
            </a:r>
            <a:endParaRPr lang="es-CO" b="1" dirty="0">
              <a:solidFill>
                <a:schemeClr val="tx1">
                  <a:lumMod val="85000"/>
                  <a:lumOff val="15000"/>
                </a:schemeClr>
              </a:solidFill>
              <a:latin typeface="Arial" pitchFamily="34" charset="0"/>
              <a:cs typeface="Arial" pitchFamily="34" charset="0"/>
            </a:endParaRPr>
          </a:p>
        </p:txBody>
      </p:sp>
      <p:sp>
        <p:nvSpPr>
          <p:cNvPr id="18" name="17 CuadroTexto"/>
          <p:cNvSpPr txBox="1"/>
          <p:nvPr/>
        </p:nvSpPr>
        <p:spPr>
          <a:xfrm>
            <a:off x="6448876" y="2281599"/>
            <a:ext cx="2520280" cy="456535"/>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ct val="150000"/>
              </a:lnSpc>
            </a:pPr>
            <a:r>
              <a:rPr lang="es-ES" b="1" dirty="0">
                <a:solidFill>
                  <a:schemeClr val="tx1">
                    <a:lumMod val="85000"/>
                    <a:lumOff val="15000"/>
                  </a:schemeClr>
                </a:solidFill>
                <a:latin typeface="Arial" pitchFamily="34" charset="0"/>
                <a:cs typeface="Arial" pitchFamily="34" charset="0"/>
              </a:rPr>
              <a:t>Inflación </a:t>
            </a:r>
            <a:endParaRPr lang="es-CO" b="1" dirty="0">
              <a:solidFill>
                <a:schemeClr val="tx1">
                  <a:lumMod val="85000"/>
                  <a:lumOff val="15000"/>
                </a:schemeClr>
              </a:solidFill>
              <a:latin typeface="Arial" pitchFamily="34" charset="0"/>
              <a:cs typeface="Arial" pitchFamily="34" charset="0"/>
            </a:endParaRPr>
          </a:p>
        </p:txBody>
      </p:sp>
      <p:cxnSp>
        <p:nvCxnSpPr>
          <p:cNvPr id="19" name="18 Conector recto de flecha"/>
          <p:cNvCxnSpPr>
            <a:stCxn id="3" idx="0"/>
            <a:endCxn id="13" idx="3"/>
          </p:cNvCxnSpPr>
          <p:nvPr/>
        </p:nvCxnSpPr>
        <p:spPr>
          <a:xfrm flipH="1" flipV="1">
            <a:off x="3159460" y="2505140"/>
            <a:ext cx="1520552" cy="92386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H="1">
            <a:off x="3203848" y="3858442"/>
            <a:ext cx="1775762" cy="1858466"/>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68" name="7167 Conector recto de flecha"/>
          <p:cNvCxnSpPr>
            <a:stCxn id="3" idx="0"/>
            <a:endCxn id="18" idx="1"/>
          </p:cNvCxnSpPr>
          <p:nvPr/>
        </p:nvCxnSpPr>
        <p:spPr>
          <a:xfrm flipV="1">
            <a:off x="4680012" y="2509867"/>
            <a:ext cx="1768864" cy="919133"/>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75" name="7174 Conector recto de flecha"/>
          <p:cNvCxnSpPr>
            <a:endCxn id="16" idx="1"/>
          </p:cNvCxnSpPr>
          <p:nvPr/>
        </p:nvCxnSpPr>
        <p:spPr>
          <a:xfrm>
            <a:off x="4979610" y="3893743"/>
            <a:ext cx="1392590" cy="192967"/>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77" name="7176 Conector recto de flecha"/>
          <p:cNvCxnSpPr>
            <a:endCxn id="15" idx="1"/>
          </p:cNvCxnSpPr>
          <p:nvPr/>
        </p:nvCxnSpPr>
        <p:spPr>
          <a:xfrm>
            <a:off x="4979610" y="3893743"/>
            <a:ext cx="1469266" cy="1059668"/>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79" name="7178 Conector recto de flecha"/>
          <p:cNvCxnSpPr/>
          <p:nvPr/>
        </p:nvCxnSpPr>
        <p:spPr>
          <a:xfrm>
            <a:off x="4979610" y="3893743"/>
            <a:ext cx="1469266" cy="207708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81" name="7180 Conector recto de flecha"/>
          <p:cNvCxnSpPr>
            <a:endCxn id="11" idx="3"/>
          </p:cNvCxnSpPr>
          <p:nvPr/>
        </p:nvCxnSpPr>
        <p:spPr>
          <a:xfrm flipH="1">
            <a:off x="3095746" y="3893743"/>
            <a:ext cx="1883864" cy="228268"/>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83" name="7182 Conector recto de flecha"/>
          <p:cNvCxnSpPr>
            <a:endCxn id="9" idx="3"/>
          </p:cNvCxnSpPr>
          <p:nvPr/>
        </p:nvCxnSpPr>
        <p:spPr>
          <a:xfrm flipH="1">
            <a:off x="3159460" y="3893743"/>
            <a:ext cx="1820150" cy="1212985"/>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85" name="7184 Conector recto de flecha"/>
          <p:cNvCxnSpPr>
            <a:stCxn id="3" idx="1"/>
            <a:endCxn id="12" idx="3"/>
          </p:cNvCxnSpPr>
          <p:nvPr/>
        </p:nvCxnSpPr>
        <p:spPr>
          <a:xfrm flipH="1" flipV="1">
            <a:off x="3124881" y="3297228"/>
            <a:ext cx="294991" cy="364144"/>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87" name="7186 Conector recto de flecha"/>
          <p:cNvCxnSpPr>
            <a:stCxn id="3" idx="3"/>
            <a:endCxn id="17" idx="1"/>
          </p:cNvCxnSpPr>
          <p:nvPr/>
        </p:nvCxnSpPr>
        <p:spPr>
          <a:xfrm flipV="1">
            <a:off x="5940152" y="3297228"/>
            <a:ext cx="432048" cy="364144"/>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81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75F9BE57-B391-4A98-8348-5C845B305487}" type="slidenum">
              <a:rPr lang="es-CO" smtClean="0">
                <a:solidFill>
                  <a:srgbClr val="FFFFFF"/>
                </a:solidFill>
              </a:rPr>
              <a:pPr>
                <a:defRPr/>
              </a:pPr>
              <a:t>13</a:t>
            </a:fld>
            <a:endParaRPr lang="es-CO" dirty="0">
              <a:solidFill>
                <a:srgbClr val="FFFFFF"/>
              </a:solidFill>
            </a:endParaRPr>
          </a:p>
        </p:txBody>
      </p:sp>
      <p:pic>
        <p:nvPicPr>
          <p:cNvPr id="1026" name="Picture 2" descr="C:\Users\Rosalba\Pictures\macro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77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79512" y="255786"/>
            <a:ext cx="8712968" cy="508918"/>
          </a:xfrm>
        </p:spPr>
        <p:txBody>
          <a:bodyPr>
            <a:noAutofit/>
          </a:bodyPr>
          <a:lstStyle/>
          <a:p>
            <a:pPr algn="ctr">
              <a:lnSpc>
                <a:spcPct val="150000"/>
              </a:lnSpc>
            </a:pPr>
            <a:r>
              <a:rPr lang="es-CO" sz="2800" b="1" i="1" dirty="0">
                <a:solidFill>
                  <a:srgbClr val="000099"/>
                </a:solidFill>
                <a:effectLst>
                  <a:outerShdw blurRad="38100" dist="38100" dir="2700000" algn="tl">
                    <a:srgbClr val="000000">
                      <a:alpha val="43137"/>
                    </a:srgbClr>
                  </a:outerShdw>
                </a:effectLst>
                <a:latin typeface="Arial Black" panose="020B0A04020102020204" pitchFamily="34" charset="0"/>
              </a:rPr>
              <a:t>Tema 2. EL PRODUCTO INTERNO BRUTO – PIB </a:t>
            </a:r>
          </a:p>
        </p:txBody>
      </p:sp>
      <p:sp>
        <p:nvSpPr>
          <p:cNvPr id="4" name="3 Marcador de número de diapositiva"/>
          <p:cNvSpPr>
            <a:spLocks noGrp="1"/>
          </p:cNvSpPr>
          <p:nvPr>
            <p:ph type="sldNum" sz="quarter" idx="12"/>
          </p:nvPr>
        </p:nvSpPr>
        <p:spPr/>
        <p:txBody>
          <a:bodyPr/>
          <a:lstStyle/>
          <a:p>
            <a:pPr>
              <a:defRPr/>
            </a:pPr>
            <a:fld id="{75F9BE57-B391-4A98-8348-5C845B305487}" type="slidenum">
              <a:rPr lang="es-CO" smtClean="0">
                <a:solidFill>
                  <a:srgbClr val="FFFFFF"/>
                </a:solidFill>
              </a:rPr>
              <a:pPr>
                <a:defRPr/>
              </a:pPr>
              <a:t>14</a:t>
            </a:fld>
            <a:endParaRPr lang="es-CO" dirty="0">
              <a:solidFill>
                <a:srgbClr val="FFFFFF"/>
              </a:solidFill>
            </a:endParaRPr>
          </a:p>
        </p:txBody>
      </p:sp>
      <p:sp>
        <p:nvSpPr>
          <p:cNvPr id="3" name="2 CuadroTexto"/>
          <p:cNvSpPr txBox="1"/>
          <p:nvPr/>
        </p:nvSpPr>
        <p:spPr>
          <a:xfrm>
            <a:off x="179512" y="1111541"/>
            <a:ext cx="8712968" cy="5632311"/>
          </a:xfrm>
          <a:prstGeom prst="rect">
            <a:avLst/>
          </a:prstGeom>
          <a:noFill/>
        </p:spPr>
        <p:txBody>
          <a:bodyPr wrap="square" rtlCol="0">
            <a:spAutoFit/>
          </a:bodyPr>
          <a:lstStyle/>
          <a:p>
            <a:pPr algn="ctr">
              <a:lnSpc>
                <a:spcPct val="150000"/>
              </a:lnSpc>
              <a:buClr>
                <a:srgbClr val="FFFF00"/>
              </a:buClr>
            </a:pPr>
            <a:r>
              <a:rPr lang="es-ES" sz="3000" b="1" dirty="0"/>
              <a:t>Es una medida que </a:t>
            </a:r>
            <a:r>
              <a:rPr lang="es-ES" sz="3000" b="1" i="1" dirty="0">
                <a:solidFill>
                  <a:srgbClr val="C00000"/>
                </a:solidFill>
                <a:effectLst>
                  <a:outerShdw blurRad="38100" dist="38100" dir="2700000" algn="tl">
                    <a:srgbClr val="000000">
                      <a:alpha val="43137"/>
                    </a:srgbClr>
                  </a:outerShdw>
                </a:effectLst>
                <a:latin typeface="Arial Black" pitchFamily="34" charset="0"/>
              </a:rPr>
              <a:t>expresa el valor monetario de la producción de bienes y servicios de demanda final de un país </a:t>
            </a:r>
            <a:r>
              <a:rPr lang="es-ES" sz="3000" b="1" dirty="0"/>
              <a:t>durante un período determinado de tiempo (normalmente un año). </a:t>
            </a:r>
          </a:p>
          <a:p>
            <a:pPr algn="ctr">
              <a:lnSpc>
                <a:spcPct val="150000"/>
              </a:lnSpc>
              <a:buClr>
                <a:srgbClr val="FFFF00"/>
              </a:buClr>
            </a:pPr>
            <a:r>
              <a:rPr lang="es-ES" altLang="es-CO" sz="3000" b="1" dirty="0"/>
              <a:t>El PIB mide </a:t>
            </a:r>
            <a:r>
              <a:rPr lang="es-ES" altLang="es-CO" sz="3000" b="1" i="1" dirty="0">
                <a:solidFill>
                  <a:srgbClr val="0000CC"/>
                </a:solidFill>
                <a:effectLst>
                  <a:outerShdw blurRad="38100" dist="38100" dir="2700000" algn="tl">
                    <a:srgbClr val="000000">
                      <a:alpha val="43137"/>
                    </a:srgbClr>
                  </a:outerShdw>
                </a:effectLst>
                <a:latin typeface="Arial Black" pitchFamily="34" charset="0"/>
              </a:rPr>
              <a:t>sólo la producción final </a:t>
            </a:r>
            <a:r>
              <a:rPr lang="es-ES" altLang="es-CO" sz="3000" b="1" dirty="0"/>
              <a:t>y no la denominada producción intermedia, </a:t>
            </a:r>
            <a:r>
              <a:rPr lang="es-ES" altLang="es-CO" sz="3000" b="1" i="1" u="sng" dirty="0">
                <a:effectLst>
                  <a:outerShdw blurRad="38100" dist="38100" dir="2700000" algn="tl">
                    <a:srgbClr val="000000">
                      <a:alpha val="43137"/>
                    </a:srgbClr>
                  </a:outerShdw>
                </a:effectLst>
                <a:latin typeface="Arial Black" pitchFamily="34" charset="0"/>
              </a:rPr>
              <a:t>para evitar así la doble contabilización.</a:t>
            </a:r>
            <a:endParaRPr lang="es-ES_tradnl" altLang="es-CO" sz="3000" b="1" i="1" u="sng" dirty="0">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57971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75F9BE57-B391-4A98-8348-5C845B305487}" type="slidenum">
              <a:rPr lang="es-CO" smtClean="0">
                <a:solidFill>
                  <a:srgbClr val="FFFFFF"/>
                </a:solidFill>
              </a:rPr>
              <a:pPr>
                <a:defRPr/>
              </a:pPr>
              <a:t>15</a:t>
            </a:fld>
            <a:endParaRPr lang="es-CO" dirty="0">
              <a:solidFill>
                <a:srgbClr val="FFFFFF"/>
              </a:solidFill>
            </a:endParaRPr>
          </a:p>
        </p:txBody>
      </p:sp>
      <p:sp>
        <p:nvSpPr>
          <p:cNvPr id="3" name="2 CuadroTexto"/>
          <p:cNvSpPr txBox="1"/>
          <p:nvPr/>
        </p:nvSpPr>
        <p:spPr>
          <a:xfrm>
            <a:off x="179512" y="-27384"/>
            <a:ext cx="8712968" cy="6740307"/>
          </a:xfrm>
          <a:prstGeom prst="rect">
            <a:avLst/>
          </a:prstGeom>
          <a:noFill/>
        </p:spPr>
        <p:txBody>
          <a:bodyPr wrap="square" rtlCol="0">
            <a:spAutoFit/>
          </a:bodyPr>
          <a:lstStyle/>
          <a:p>
            <a:pPr algn="ctr">
              <a:lnSpc>
                <a:spcPct val="150000"/>
              </a:lnSpc>
              <a:buClr>
                <a:srgbClr val="FFFF00"/>
              </a:buClr>
            </a:pPr>
            <a:r>
              <a:rPr lang="es-ES" altLang="es-CO" sz="3600" b="1" dirty="0"/>
              <a:t>Los bienes y servicios finales incluyen aquellos producidos en el periodo que</a:t>
            </a:r>
            <a:r>
              <a:rPr lang="es-ES" altLang="es-CO" sz="3600" b="1" i="1" dirty="0"/>
              <a:t>, </a:t>
            </a:r>
            <a:r>
              <a:rPr lang="es-ES" altLang="es-CO" sz="3600" b="1" i="1" dirty="0">
                <a:solidFill>
                  <a:srgbClr val="0000CC"/>
                </a:solidFill>
                <a:effectLst>
                  <a:outerShdw blurRad="38100" dist="38100" dir="2700000" algn="tl">
                    <a:srgbClr val="000000">
                      <a:alpha val="43137"/>
                    </a:srgbClr>
                  </a:outerShdw>
                </a:effectLst>
                <a:latin typeface="Arial Black" pitchFamily="34" charset="0"/>
              </a:rPr>
              <a:t>no se van a integrar en ningún otro proceso de producción,</a:t>
            </a:r>
            <a:r>
              <a:rPr lang="es-ES" altLang="es-CO" sz="3600" b="1" i="1" dirty="0">
                <a:solidFill>
                  <a:srgbClr val="0000CC"/>
                </a:solidFill>
                <a:latin typeface="Arial Black" pitchFamily="34" charset="0"/>
              </a:rPr>
              <a:t> </a:t>
            </a:r>
            <a:r>
              <a:rPr lang="es-ES" altLang="es-CO" sz="3600" b="1" dirty="0"/>
              <a:t>y otros bienes que no han llegado a integrarse en el proceso productivo a final del ejercicio aunque estaban destinados a ello </a:t>
            </a:r>
            <a:r>
              <a:rPr lang="es-ES" altLang="es-CO" sz="3600" b="1" i="1" dirty="0">
                <a:solidFill>
                  <a:srgbClr val="C00000"/>
                </a:solidFill>
                <a:effectLst>
                  <a:outerShdw blurRad="38100" dist="38100" dir="2700000" algn="tl">
                    <a:srgbClr val="000000">
                      <a:alpha val="43137"/>
                    </a:srgbClr>
                  </a:outerShdw>
                </a:effectLst>
                <a:latin typeface="Arial Black" pitchFamily="34" charset="0"/>
              </a:rPr>
              <a:t>(las denominadas existencias finales).</a:t>
            </a:r>
            <a:endParaRPr lang="es-ES_tradnl" altLang="es-CO" sz="3600" b="1" i="1" u="sng" dirty="0">
              <a:solidFill>
                <a:srgbClr val="C000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68534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34925" y="44624"/>
            <a:ext cx="9109075" cy="628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algn="ctr" eaLnBrk="0" fontAlgn="base" hangingPunct="0">
              <a:spcBef>
                <a:spcPct val="0"/>
              </a:spcBef>
              <a:spcAft>
                <a:spcPct val="0"/>
              </a:spcAft>
              <a:defRPr sz="2400" b="1">
                <a:solidFill>
                  <a:schemeClr val="bg1"/>
                </a:solidFill>
                <a:latin typeface="Arial" charset="0"/>
              </a:defRPr>
            </a:lvl6pPr>
            <a:lvl7pPr marL="2971800" indent="-228600" algn="ctr" eaLnBrk="0" fontAlgn="base" hangingPunct="0">
              <a:spcBef>
                <a:spcPct val="0"/>
              </a:spcBef>
              <a:spcAft>
                <a:spcPct val="0"/>
              </a:spcAft>
              <a:defRPr sz="2400" b="1">
                <a:solidFill>
                  <a:schemeClr val="bg1"/>
                </a:solidFill>
                <a:latin typeface="Arial" charset="0"/>
              </a:defRPr>
            </a:lvl7pPr>
            <a:lvl8pPr marL="3429000" indent="-228600" algn="ctr" eaLnBrk="0" fontAlgn="base" hangingPunct="0">
              <a:spcBef>
                <a:spcPct val="0"/>
              </a:spcBef>
              <a:spcAft>
                <a:spcPct val="0"/>
              </a:spcAft>
              <a:defRPr sz="2400" b="1">
                <a:solidFill>
                  <a:schemeClr val="bg1"/>
                </a:solidFill>
                <a:latin typeface="Arial" charset="0"/>
              </a:defRPr>
            </a:lvl8pPr>
            <a:lvl9pPr marL="3886200" indent="-228600" algn="ctr" eaLnBrk="0" fontAlgn="base" hangingPunct="0">
              <a:spcBef>
                <a:spcPct val="0"/>
              </a:spcBef>
              <a:spcAft>
                <a:spcPct val="0"/>
              </a:spcAft>
              <a:defRPr sz="2400" b="1">
                <a:solidFill>
                  <a:schemeClr val="bg1"/>
                </a:solidFill>
                <a:latin typeface="Arial" charset="0"/>
              </a:defRPr>
            </a:lvl9pPr>
          </a:lstStyle>
          <a:p>
            <a:pPr algn="ctr">
              <a:lnSpc>
                <a:spcPct val="150000"/>
              </a:lnSpc>
              <a:defRPr/>
            </a:pPr>
            <a:r>
              <a:rPr lang="es-ES" sz="3900" i="1" dirty="0">
                <a:solidFill>
                  <a:srgbClr val="C00000"/>
                </a:solidFill>
                <a:effectLst>
                  <a:outerShdw blurRad="38100" dist="38100" dir="2700000" algn="tl">
                    <a:srgbClr val="000000">
                      <a:alpha val="43137"/>
                    </a:srgbClr>
                  </a:outerShdw>
                </a:effectLst>
                <a:latin typeface="Arial Black" pitchFamily="34" charset="0"/>
              </a:rPr>
              <a:t>El producto interior bruto (PIB) nominal </a:t>
            </a:r>
            <a:r>
              <a:rPr lang="es-ES" sz="3900" dirty="0">
                <a:solidFill>
                  <a:schemeClr val="tx1"/>
                </a:solidFill>
              </a:rPr>
              <a:t>es el valor  a precios de mercado </a:t>
            </a:r>
            <a:r>
              <a:rPr lang="es-ES" sz="3900" i="1" dirty="0">
                <a:solidFill>
                  <a:srgbClr val="0000CC"/>
                </a:solidFill>
                <a:effectLst>
                  <a:outerShdw blurRad="38100" dist="38100" dir="2700000" algn="tl">
                    <a:srgbClr val="000000">
                      <a:alpha val="43137"/>
                    </a:srgbClr>
                  </a:outerShdw>
                </a:effectLst>
                <a:latin typeface="Arial Black" pitchFamily="34" charset="0"/>
              </a:rPr>
              <a:t>(a precios corrientes) </a:t>
            </a:r>
            <a:r>
              <a:rPr lang="es-ES" sz="3900" dirty="0">
                <a:solidFill>
                  <a:schemeClr val="tx1"/>
                </a:solidFill>
              </a:rPr>
              <a:t>de la producción de bienes y servicios finales producidos en un país durante un período determinado de tiempo, normalmente un año. </a:t>
            </a:r>
            <a:endParaRPr lang="es-CO" altLang="es-CO" sz="3900" dirty="0">
              <a:solidFill>
                <a:schemeClr val="tx1"/>
              </a:solidFill>
            </a:endParaRPr>
          </a:p>
        </p:txBody>
      </p:sp>
    </p:spTree>
    <p:extLst>
      <p:ext uri="{BB962C8B-B14F-4D97-AF65-F5344CB8AC3E}">
        <p14:creationId xmlns:p14="http://schemas.microsoft.com/office/powerpoint/2010/main" val="362909737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2818"/>
                                        </p:tgtEl>
                                        <p:attrNameLst>
                                          <p:attrName>style.visibility</p:attrName>
                                        </p:attrNameLst>
                                      </p:cBhvr>
                                      <p:to>
                                        <p:strVal val="visible"/>
                                      </p:to>
                                    </p:set>
                                    <p:animEffect transition="in" filter="checkerboard(across)">
                                      <p:cBhvr>
                                        <p:cTn id="7" dur="500"/>
                                        <p:tgtEl>
                                          <p:spTgt spid="162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37420549"/>
              </p:ext>
            </p:extLst>
          </p:nvPr>
        </p:nvGraphicFramePr>
        <p:xfrm>
          <a:off x="107504" y="764704"/>
          <a:ext cx="8785224" cy="3840144"/>
        </p:xfrm>
        <a:graphic>
          <a:graphicData uri="http://schemas.openxmlformats.org/drawingml/2006/table">
            <a:tbl>
              <a:tblPr firstRow="1" bandRow="1">
                <a:tableStyleId>{00A15C55-8517-42AA-B614-E9B94910E393}</a:tableStyleId>
              </a:tblPr>
              <a:tblGrid>
                <a:gridCol w="1255032">
                  <a:extLst>
                    <a:ext uri="{9D8B030D-6E8A-4147-A177-3AD203B41FA5}">
                      <a16:colId xmlns:a16="http://schemas.microsoft.com/office/drawing/2014/main" val="20000"/>
                    </a:ext>
                  </a:extLst>
                </a:gridCol>
                <a:gridCol w="1255032">
                  <a:extLst>
                    <a:ext uri="{9D8B030D-6E8A-4147-A177-3AD203B41FA5}">
                      <a16:colId xmlns:a16="http://schemas.microsoft.com/office/drawing/2014/main" val="20001"/>
                    </a:ext>
                  </a:extLst>
                </a:gridCol>
                <a:gridCol w="1255032">
                  <a:extLst>
                    <a:ext uri="{9D8B030D-6E8A-4147-A177-3AD203B41FA5}">
                      <a16:colId xmlns:a16="http://schemas.microsoft.com/office/drawing/2014/main" val="20002"/>
                    </a:ext>
                  </a:extLst>
                </a:gridCol>
                <a:gridCol w="1255032">
                  <a:extLst>
                    <a:ext uri="{9D8B030D-6E8A-4147-A177-3AD203B41FA5}">
                      <a16:colId xmlns:a16="http://schemas.microsoft.com/office/drawing/2014/main" val="20003"/>
                    </a:ext>
                  </a:extLst>
                </a:gridCol>
                <a:gridCol w="1255032">
                  <a:extLst>
                    <a:ext uri="{9D8B030D-6E8A-4147-A177-3AD203B41FA5}">
                      <a16:colId xmlns:a16="http://schemas.microsoft.com/office/drawing/2014/main" val="20004"/>
                    </a:ext>
                  </a:extLst>
                </a:gridCol>
                <a:gridCol w="1255032">
                  <a:extLst>
                    <a:ext uri="{9D8B030D-6E8A-4147-A177-3AD203B41FA5}">
                      <a16:colId xmlns:a16="http://schemas.microsoft.com/office/drawing/2014/main" val="20005"/>
                    </a:ext>
                  </a:extLst>
                </a:gridCol>
                <a:gridCol w="1255032">
                  <a:extLst>
                    <a:ext uri="{9D8B030D-6E8A-4147-A177-3AD203B41FA5}">
                      <a16:colId xmlns:a16="http://schemas.microsoft.com/office/drawing/2014/main" val="20006"/>
                    </a:ext>
                  </a:extLst>
                </a:gridCol>
              </a:tblGrid>
              <a:tr h="351996">
                <a:tc>
                  <a:txBody>
                    <a:bodyPr/>
                    <a:lstStyle/>
                    <a:p>
                      <a:pPr algn="ctr">
                        <a:lnSpc>
                          <a:spcPct val="200000"/>
                        </a:lnSpc>
                      </a:pPr>
                      <a:endParaRPr lang="es-CO" sz="1800" b="1" dirty="0">
                        <a:latin typeface="Arial" pitchFamily="34" charset="0"/>
                        <a:cs typeface="Arial" pitchFamily="34" charset="0"/>
                      </a:endParaRP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200000"/>
                        </a:lnSpc>
                      </a:pPr>
                      <a:r>
                        <a:rPr lang="es-CO" sz="1800" b="1" dirty="0">
                          <a:latin typeface="Arial" pitchFamily="34" charset="0"/>
                          <a:cs typeface="Arial" pitchFamily="34" charset="0"/>
                        </a:rPr>
                        <a:t>2011</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s-CO" b="1" dirty="0"/>
                    </a:p>
                  </a:txBody>
                  <a:tcPr/>
                </a:tc>
                <a:tc gridSpan="2">
                  <a:txBody>
                    <a:bodyPr/>
                    <a:lstStyle/>
                    <a:p>
                      <a:pPr algn="ctr">
                        <a:lnSpc>
                          <a:spcPct val="200000"/>
                        </a:lnSpc>
                      </a:pPr>
                      <a:r>
                        <a:rPr lang="es-CO" sz="1800" b="1" dirty="0">
                          <a:latin typeface="Arial" pitchFamily="34" charset="0"/>
                          <a:cs typeface="Arial" pitchFamily="34" charset="0"/>
                        </a:rPr>
                        <a:t>2012</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s-CO" b="1" dirty="0"/>
                    </a:p>
                  </a:txBody>
                  <a:tcPr/>
                </a:tc>
                <a:tc gridSpan="2">
                  <a:txBody>
                    <a:bodyPr/>
                    <a:lstStyle/>
                    <a:p>
                      <a:pPr algn="ctr">
                        <a:lnSpc>
                          <a:spcPct val="200000"/>
                        </a:lnSpc>
                      </a:pPr>
                      <a:r>
                        <a:rPr lang="es-CO" sz="1800" b="1" dirty="0">
                          <a:latin typeface="Arial" pitchFamily="34" charset="0"/>
                          <a:cs typeface="Arial" pitchFamily="34" charset="0"/>
                        </a:rPr>
                        <a:t>2013</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s-CO" b="1" dirty="0"/>
                    </a:p>
                  </a:txBody>
                  <a:tcPr/>
                </a:tc>
                <a:extLst>
                  <a:ext uri="{0D108BD9-81ED-4DB2-BD59-A6C34878D82A}">
                    <a16:rowId xmlns:a16="http://schemas.microsoft.com/office/drawing/2014/main" val="10000"/>
                  </a:ext>
                </a:extLst>
              </a:tr>
              <a:tr h="502867">
                <a:tc>
                  <a:txBody>
                    <a:bodyPr/>
                    <a:lstStyle/>
                    <a:p>
                      <a:pPr algn="ctr">
                        <a:lnSpc>
                          <a:spcPct val="200000"/>
                        </a:lnSpc>
                      </a:pPr>
                      <a:endParaRPr lang="es-CO" sz="1800" b="1" dirty="0">
                        <a:latin typeface="Arial" pitchFamily="34" charset="0"/>
                        <a:cs typeface="Arial" pitchFamily="34" charset="0"/>
                      </a:endParaRP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s-CO" sz="1800" b="1" dirty="0">
                          <a:latin typeface="Arial" pitchFamily="34" charset="0"/>
                          <a:cs typeface="Arial" pitchFamily="34" charset="0"/>
                        </a:rPr>
                        <a:t>Cantidad</a:t>
                      </a:r>
                      <a:r>
                        <a:rPr lang="es-CO" sz="1800" b="1" baseline="0" dirty="0">
                          <a:latin typeface="Arial" pitchFamily="34" charset="0"/>
                          <a:cs typeface="Arial" pitchFamily="34" charset="0"/>
                        </a:rPr>
                        <a:t> </a:t>
                      </a:r>
                      <a:endParaRPr lang="es-CO" sz="1800" b="1" dirty="0">
                        <a:latin typeface="Arial" pitchFamily="34" charset="0"/>
                        <a:cs typeface="Arial" pitchFamily="34" charset="0"/>
                      </a:endParaRP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s-CO" sz="1800" b="1" dirty="0">
                          <a:latin typeface="Arial" pitchFamily="34" charset="0"/>
                          <a:cs typeface="Arial" pitchFamily="34" charset="0"/>
                        </a:rPr>
                        <a:t>Precio </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s-CO" sz="1800" b="1" dirty="0">
                          <a:latin typeface="Arial" pitchFamily="34" charset="0"/>
                          <a:cs typeface="Arial" pitchFamily="34" charset="0"/>
                        </a:rPr>
                        <a:t>Cantidad</a:t>
                      </a:r>
                      <a:r>
                        <a:rPr lang="es-CO" sz="1800" b="1" baseline="0" dirty="0">
                          <a:latin typeface="Arial" pitchFamily="34" charset="0"/>
                          <a:cs typeface="Arial" pitchFamily="34" charset="0"/>
                        </a:rPr>
                        <a:t> </a:t>
                      </a:r>
                      <a:endParaRPr lang="es-CO" sz="1800" b="1" dirty="0">
                        <a:latin typeface="Arial" pitchFamily="34" charset="0"/>
                        <a:cs typeface="Arial" pitchFamily="34" charset="0"/>
                      </a:endParaRP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s-CO" sz="1800" b="1" dirty="0">
                          <a:latin typeface="Arial" pitchFamily="34" charset="0"/>
                          <a:cs typeface="Arial" pitchFamily="34" charset="0"/>
                        </a:rPr>
                        <a:t>Precio </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s-CO" sz="1800" b="1" dirty="0">
                          <a:latin typeface="Arial" pitchFamily="34" charset="0"/>
                          <a:cs typeface="Arial" pitchFamily="34" charset="0"/>
                        </a:rPr>
                        <a:t>Cantidad</a:t>
                      </a:r>
                      <a:r>
                        <a:rPr lang="es-CO" sz="1800" b="1" baseline="0" dirty="0">
                          <a:latin typeface="Arial" pitchFamily="34" charset="0"/>
                          <a:cs typeface="Arial" pitchFamily="34" charset="0"/>
                        </a:rPr>
                        <a:t> </a:t>
                      </a:r>
                      <a:endParaRPr lang="es-CO" sz="1800" b="1" dirty="0">
                        <a:latin typeface="Arial" pitchFamily="34" charset="0"/>
                        <a:cs typeface="Arial" pitchFamily="34" charset="0"/>
                      </a:endParaRP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s-CO" sz="1800" b="1" dirty="0">
                          <a:latin typeface="Arial" pitchFamily="34" charset="0"/>
                          <a:cs typeface="Arial" pitchFamily="34" charset="0"/>
                        </a:rPr>
                        <a:t>Precio </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02867">
                <a:tc>
                  <a:txBody>
                    <a:bodyPr/>
                    <a:lstStyle/>
                    <a:p>
                      <a:pPr algn="ctr">
                        <a:lnSpc>
                          <a:spcPct val="200000"/>
                        </a:lnSpc>
                      </a:pPr>
                      <a:r>
                        <a:rPr lang="es-CO" sz="1800" b="1" dirty="0">
                          <a:latin typeface="Arial" pitchFamily="34" charset="0"/>
                          <a:cs typeface="Arial" pitchFamily="34" charset="0"/>
                        </a:rPr>
                        <a:t>Tractores </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7</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12000</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10</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12500</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8</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13000</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02867">
                <a:tc>
                  <a:txBody>
                    <a:bodyPr/>
                    <a:lstStyle/>
                    <a:p>
                      <a:pPr algn="ctr">
                        <a:lnSpc>
                          <a:spcPct val="200000"/>
                        </a:lnSpc>
                      </a:pPr>
                      <a:r>
                        <a:rPr lang="es-CO" sz="1200" b="1" dirty="0">
                          <a:latin typeface="Arial" pitchFamily="34" charset="0"/>
                          <a:cs typeface="Arial" pitchFamily="34" charset="0"/>
                        </a:rPr>
                        <a:t>Automóviles </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8</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2500</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9</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2350</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10</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2400</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02867">
                <a:tc>
                  <a:txBody>
                    <a:bodyPr/>
                    <a:lstStyle/>
                    <a:p>
                      <a:pPr algn="ctr">
                        <a:lnSpc>
                          <a:spcPct val="200000"/>
                        </a:lnSpc>
                      </a:pPr>
                      <a:r>
                        <a:rPr lang="es-CO" sz="1800" b="1" dirty="0">
                          <a:latin typeface="Arial" pitchFamily="34" charset="0"/>
                          <a:cs typeface="Arial" pitchFamily="34" charset="0"/>
                        </a:rPr>
                        <a:t>Motos </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4</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1500</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5</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1600</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6</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2000</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02867">
                <a:tc>
                  <a:txBody>
                    <a:bodyPr/>
                    <a:lstStyle/>
                    <a:p>
                      <a:pPr algn="ctr">
                        <a:lnSpc>
                          <a:spcPct val="200000"/>
                        </a:lnSpc>
                      </a:pPr>
                      <a:r>
                        <a:rPr lang="es-CO" sz="1600" b="1" dirty="0">
                          <a:latin typeface="Arial" pitchFamily="34" charset="0"/>
                          <a:cs typeface="Arial" pitchFamily="34" charset="0"/>
                        </a:rPr>
                        <a:t>Bicicletas </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3</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15</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2</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13</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5</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14</a:t>
                      </a:r>
                    </a:p>
                  </a:txBody>
                  <a:tcPr marL="91447" marR="91447" marT="45692" marB="45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3682661526"/>
              </p:ext>
            </p:extLst>
          </p:nvPr>
        </p:nvGraphicFramePr>
        <p:xfrm>
          <a:off x="179512" y="4365104"/>
          <a:ext cx="8786812" cy="1920876"/>
        </p:xfrm>
        <a:graphic>
          <a:graphicData uri="http://schemas.openxmlformats.org/drawingml/2006/table">
            <a:tbl>
              <a:tblPr firstRow="1" bandRow="1">
                <a:tableStyleId>{D27102A9-8310-4765-A935-A1911B00CA55}</a:tableStyleId>
              </a:tblPr>
              <a:tblGrid>
                <a:gridCol w="2553433">
                  <a:extLst>
                    <a:ext uri="{9D8B030D-6E8A-4147-A177-3AD203B41FA5}">
                      <a16:colId xmlns:a16="http://schemas.microsoft.com/office/drawing/2014/main" val="20000"/>
                    </a:ext>
                  </a:extLst>
                </a:gridCol>
                <a:gridCol w="4130553">
                  <a:extLst>
                    <a:ext uri="{9D8B030D-6E8A-4147-A177-3AD203B41FA5}">
                      <a16:colId xmlns:a16="http://schemas.microsoft.com/office/drawing/2014/main" val="20001"/>
                    </a:ext>
                  </a:extLst>
                </a:gridCol>
                <a:gridCol w="2102826">
                  <a:extLst>
                    <a:ext uri="{9D8B030D-6E8A-4147-A177-3AD203B41FA5}">
                      <a16:colId xmlns:a16="http://schemas.microsoft.com/office/drawing/2014/main" val="20002"/>
                    </a:ext>
                  </a:extLst>
                </a:gridCol>
              </a:tblGrid>
              <a:tr h="640292">
                <a:tc>
                  <a:txBody>
                    <a:bodyPr/>
                    <a:lstStyle/>
                    <a:p>
                      <a:pPr>
                        <a:lnSpc>
                          <a:spcPct val="200000"/>
                        </a:lnSpc>
                      </a:pPr>
                      <a:r>
                        <a:rPr lang="es-CO" sz="1800" b="1" dirty="0">
                          <a:latin typeface="Arial" pitchFamily="34" charset="0"/>
                          <a:cs typeface="Arial" pitchFamily="34" charset="0"/>
                        </a:rPr>
                        <a:t>2011 PIB Nominal</a:t>
                      </a:r>
                    </a:p>
                  </a:txBody>
                  <a:tcPr marL="91460" marR="914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r>
                        <a:rPr lang="es-CO" sz="1800" b="1" dirty="0">
                          <a:latin typeface="Arial" pitchFamily="34" charset="0"/>
                          <a:cs typeface="Arial" pitchFamily="34" charset="0"/>
                        </a:rPr>
                        <a:t>7*12000</a:t>
                      </a:r>
                      <a:r>
                        <a:rPr lang="es-CO" sz="1800" b="1" baseline="0" dirty="0">
                          <a:latin typeface="Arial" pitchFamily="34" charset="0"/>
                          <a:cs typeface="Arial" pitchFamily="34" charset="0"/>
                        </a:rPr>
                        <a:t> + 8*2500 + 4*1500 + 3*15</a:t>
                      </a:r>
                      <a:endParaRPr lang="es-CO" sz="1800" b="1" dirty="0">
                        <a:latin typeface="Arial" pitchFamily="34" charset="0"/>
                        <a:cs typeface="Arial" pitchFamily="34" charset="0"/>
                      </a:endParaRPr>
                    </a:p>
                  </a:txBody>
                  <a:tcPr marL="91460" marR="914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110045</a:t>
                      </a:r>
                    </a:p>
                  </a:txBody>
                  <a:tcPr marL="91460" marR="914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0292">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s-CO" sz="1800" b="1" dirty="0">
                          <a:latin typeface="Arial" pitchFamily="34" charset="0"/>
                          <a:cs typeface="Arial" pitchFamily="34" charset="0"/>
                        </a:rPr>
                        <a:t>2012 PIB Nominal</a:t>
                      </a:r>
                    </a:p>
                  </a:txBody>
                  <a:tcPr marL="91460" marR="914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r>
                        <a:rPr lang="es-CO" sz="1800" b="1" dirty="0">
                          <a:latin typeface="Arial" pitchFamily="34" charset="0"/>
                          <a:cs typeface="Arial" pitchFamily="34" charset="0"/>
                        </a:rPr>
                        <a:t>10*12500 + 9*2350 + 5*1600 + 2*13</a:t>
                      </a:r>
                    </a:p>
                  </a:txBody>
                  <a:tcPr marL="91460" marR="914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154176</a:t>
                      </a:r>
                    </a:p>
                  </a:txBody>
                  <a:tcPr marL="91460" marR="914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0292">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s-CO" sz="1800" b="1" dirty="0">
                          <a:latin typeface="Arial" pitchFamily="34" charset="0"/>
                          <a:cs typeface="Arial" pitchFamily="34" charset="0"/>
                        </a:rPr>
                        <a:t>2013 PIB Nominal</a:t>
                      </a:r>
                    </a:p>
                  </a:txBody>
                  <a:tcPr marL="91460" marR="914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r>
                        <a:rPr lang="es-CO" sz="1800" b="1" dirty="0">
                          <a:latin typeface="Arial" pitchFamily="34" charset="0"/>
                          <a:cs typeface="Arial" pitchFamily="34" charset="0"/>
                        </a:rPr>
                        <a:t>8*13000 + 10*2400 + 6*2000</a:t>
                      </a:r>
                      <a:r>
                        <a:rPr lang="es-CO" sz="1800" b="1" baseline="0" dirty="0">
                          <a:latin typeface="Arial" pitchFamily="34" charset="0"/>
                          <a:cs typeface="Arial" pitchFamily="34" charset="0"/>
                        </a:rPr>
                        <a:t> + 5*14</a:t>
                      </a:r>
                      <a:endParaRPr lang="es-CO" sz="1800" b="1" dirty="0">
                        <a:latin typeface="Arial" pitchFamily="34" charset="0"/>
                        <a:cs typeface="Arial" pitchFamily="34" charset="0"/>
                      </a:endParaRPr>
                    </a:p>
                  </a:txBody>
                  <a:tcPr marL="91460" marR="914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140070</a:t>
                      </a:r>
                    </a:p>
                  </a:txBody>
                  <a:tcPr marL="91460" marR="91460"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1 Rectángulo"/>
          <p:cNvSpPr/>
          <p:nvPr/>
        </p:nvSpPr>
        <p:spPr>
          <a:xfrm>
            <a:off x="107504" y="30126"/>
            <a:ext cx="8784976" cy="553998"/>
          </a:xfrm>
          <a:prstGeom prst="rect">
            <a:avLst/>
          </a:prstGeom>
        </p:spPr>
        <p:txBody>
          <a:bodyPr wrap="square">
            <a:spAutoFit/>
          </a:bodyPr>
          <a:lstStyle/>
          <a:p>
            <a:pPr algn="ctr"/>
            <a:r>
              <a:rPr lang="es-ES" sz="3000" i="1" dirty="0">
                <a:solidFill>
                  <a:schemeClr val="accent4">
                    <a:lumMod val="50000"/>
                  </a:schemeClr>
                </a:solidFill>
                <a:effectLst>
                  <a:outerShdw blurRad="38100" dist="38100" dir="2700000" algn="tl">
                    <a:srgbClr val="000000">
                      <a:alpha val="43137"/>
                    </a:srgbClr>
                  </a:outerShdw>
                </a:effectLst>
                <a:latin typeface="Arial Black" pitchFamily="34" charset="0"/>
              </a:rPr>
              <a:t>El producto interino bruto (PIB) nominal </a:t>
            </a:r>
            <a:endParaRPr lang="es-CO" sz="3000" dirty="0">
              <a:solidFill>
                <a:schemeClr val="accent4">
                  <a:lumMod val="50000"/>
                </a:schemeClr>
              </a:solidFill>
            </a:endParaRPr>
          </a:p>
        </p:txBody>
      </p:sp>
    </p:spTree>
    <p:extLst>
      <p:ext uri="{BB962C8B-B14F-4D97-AF65-F5344CB8AC3E}">
        <p14:creationId xmlns:p14="http://schemas.microsoft.com/office/powerpoint/2010/main" val="1045726452"/>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41643" y="44624"/>
            <a:ext cx="9109075" cy="683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algn="ctr" eaLnBrk="0" fontAlgn="base" hangingPunct="0">
              <a:spcBef>
                <a:spcPct val="0"/>
              </a:spcBef>
              <a:spcAft>
                <a:spcPct val="0"/>
              </a:spcAft>
              <a:defRPr sz="2400" b="1">
                <a:solidFill>
                  <a:schemeClr val="bg1"/>
                </a:solidFill>
                <a:latin typeface="Arial" charset="0"/>
              </a:defRPr>
            </a:lvl6pPr>
            <a:lvl7pPr marL="2971800" indent="-228600" algn="ctr" eaLnBrk="0" fontAlgn="base" hangingPunct="0">
              <a:spcBef>
                <a:spcPct val="0"/>
              </a:spcBef>
              <a:spcAft>
                <a:spcPct val="0"/>
              </a:spcAft>
              <a:defRPr sz="2400" b="1">
                <a:solidFill>
                  <a:schemeClr val="bg1"/>
                </a:solidFill>
                <a:latin typeface="Arial" charset="0"/>
              </a:defRPr>
            </a:lvl7pPr>
            <a:lvl8pPr marL="3429000" indent="-228600" algn="ctr" eaLnBrk="0" fontAlgn="base" hangingPunct="0">
              <a:spcBef>
                <a:spcPct val="0"/>
              </a:spcBef>
              <a:spcAft>
                <a:spcPct val="0"/>
              </a:spcAft>
              <a:defRPr sz="2400" b="1">
                <a:solidFill>
                  <a:schemeClr val="bg1"/>
                </a:solidFill>
                <a:latin typeface="Arial" charset="0"/>
              </a:defRPr>
            </a:lvl8pPr>
            <a:lvl9pPr marL="3886200" indent="-228600" algn="ctr" eaLnBrk="0" fontAlgn="base" hangingPunct="0">
              <a:spcBef>
                <a:spcPct val="0"/>
              </a:spcBef>
              <a:spcAft>
                <a:spcPct val="0"/>
              </a:spcAft>
              <a:defRPr sz="2400" b="1">
                <a:solidFill>
                  <a:schemeClr val="bg1"/>
                </a:solidFill>
                <a:latin typeface="Arial" charset="0"/>
              </a:defRPr>
            </a:lvl9pPr>
          </a:lstStyle>
          <a:p>
            <a:pPr algn="ctr">
              <a:lnSpc>
                <a:spcPct val="150000"/>
              </a:lnSpc>
              <a:defRPr/>
            </a:pPr>
            <a:r>
              <a:rPr lang="es-CO" altLang="es-CO" sz="3200" i="1" dirty="0">
                <a:solidFill>
                  <a:srgbClr val="C00000"/>
                </a:solidFill>
                <a:effectLst>
                  <a:outerShdw blurRad="38100" dist="38100" dir="2700000" algn="tl">
                    <a:srgbClr val="000000">
                      <a:alpha val="43137"/>
                    </a:srgbClr>
                  </a:outerShdw>
                </a:effectLst>
                <a:latin typeface="Arial Black" pitchFamily="34" charset="0"/>
              </a:rPr>
              <a:t>El PIB real </a:t>
            </a:r>
            <a:r>
              <a:rPr lang="es-ES" sz="2600" dirty="0">
                <a:solidFill>
                  <a:schemeClr val="tx1"/>
                </a:solidFill>
              </a:rPr>
              <a:t>El PIB a precios constantes </a:t>
            </a:r>
            <a:r>
              <a:rPr lang="es-ES" sz="2600" i="1" dirty="0">
                <a:solidFill>
                  <a:srgbClr val="0000CC"/>
                </a:solidFill>
                <a:effectLst>
                  <a:outerShdw blurRad="38100" dist="38100" dir="2700000" algn="tl">
                    <a:srgbClr val="000000">
                      <a:alpha val="43137"/>
                    </a:srgbClr>
                  </a:outerShdw>
                </a:effectLst>
                <a:latin typeface="Arial Black" pitchFamily="34" charset="0"/>
              </a:rPr>
              <a:t>se calcula a partir de los precios de un año que se toma como base </a:t>
            </a:r>
            <a:r>
              <a:rPr lang="es-ES" sz="2600" dirty="0">
                <a:solidFill>
                  <a:schemeClr val="tx1"/>
                </a:solidFill>
              </a:rPr>
              <a:t>y permite, aislar los cambios ocasionados en los  precios. Como consecuencia, esta medida da la posibilidad de </a:t>
            </a:r>
            <a:r>
              <a:rPr lang="es-ES" sz="2600" i="1" dirty="0">
                <a:solidFill>
                  <a:schemeClr val="tx1"/>
                </a:solidFill>
                <a:effectLst>
                  <a:outerShdw blurRad="38100" dist="38100" dir="2700000" algn="tl">
                    <a:srgbClr val="000000">
                      <a:alpha val="43137"/>
                    </a:srgbClr>
                  </a:outerShdw>
                </a:effectLst>
                <a:latin typeface="Arial Black" pitchFamily="34" charset="0"/>
              </a:rPr>
              <a:t>comparar la producción real de un determinado país en periodos de tiempo diferentes. </a:t>
            </a:r>
            <a:r>
              <a:rPr lang="es-ES" sz="2600" dirty="0">
                <a:solidFill>
                  <a:schemeClr val="tx1"/>
                </a:solidFill>
              </a:rPr>
              <a:t>- </a:t>
            </a:r>
            <a:r>
              <a:rPr lang="es-CO" altLang="es-CO" sz="2600" dirty="0">
                <a:solidFill>
                  <a:schemeClr val="tx1"/>
                </a:solidFill>
              </a:rPr>
              <a:t>En el ejercicio, primero se toma como año base el año base es 2011, luego 2012 y por último el 2013.</a:t>
            </a:r>
          </a:p>
          <a:p>
            <a:pPr algn="ctr">
              <a:lnSpc>
                <a:spcPct val="150000"/>
              </a:lnSpc>
              <a:defRPr/>
            </a:pPr>
            <a:r>
              <a:rPr lang="es-CO" altLang="es-CO" sz="2600" u="sng" dirty="0">
                <a:solidFill>
                  <a:srgbClr val="C00000"/>
                </a:solidFill>
                <a:effectLst>
                  <a:outerShdw blurRad="38100" dist="38100" dir="2700000" algn="tl">
                    <a:srgbClr val="000000">
                      <a:alpha val="43137"/>
                    </a:srgbClr>
                  </a:outerShdw>
                </a:effectLst>
                <a:latin typeface="Arial Black" pitchFamily="34" charset="0"/>
              </a:rPr>
              <a:t>NOTA </a:t>
            </a:r>
            <a:r>
              <a:rPr lang="es-CO" altLang="es-CO" sz="2600" dirty="0">
                <a:solidFill>
                  <a:schemeClr val="tx1"/>
                </a:solidFill>
              </a:rPr>
              <a:t>siempre se debe considerar siempre los precios del año base </a:t>
            </a:r>
            <a:endParaRPr lang="es-ES" altLang="es-CO" sz="2600" i="1" dirty="0">
              <a:solidFill>
                <a:schemeClr val="tx1"/>
              </a:solidFill>
              <a:latin typeface="Arial Black" pitchFamily="34" charset="0"/>
            </a:endParaRPr>
          </a:p>
        </p:txBody>
      </p:sp>
    </p:spTree>
    <p:extLst>
      <p:ext uri="{BB962C8B-B14F-4D97-AF65-F5344CB8AC3E}">
        <p14:creationId xmlns:p14="http://schemas.microsoft.com/office/powerpoint/2010/main" val="123381897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2818"/>
                                        </p:tgtEl>
                                        <p:attrNameLst>
                                          <p:attrName>style.visibility</p:attrName>
                                        </p:attrNameLst>
                                      </p:cBhvr>
                                      <p:to>
                                        <p:strVal val="visible"/>
                                      </p:to>
                                    </p:set>
                                    <p:animEffect transition="in" filter="checkerboard(across)">
                                      <p:cBhvr>
                                        <p:cTn id="7" dur="500"/>
                                        <p:tgtEl>
                                          <p:spTgt spid="162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70557365"/>
              </p:ext>
            </p:extLst>
          </p:nvPr>
        </p:nvGraphicFramePr>
        <p:xfrm>
          <a:off x="179512" y="404664"/>
          <a:ext cx="8785224" cy="6120679"/>
        </p:xfrm>
        <a:graphic>
          <a:graphicData uri="http://schemas.openxmlformats.org/drawingml/2006/table">
            <a:tbl>
              <a:tblPr firstRow="1" bandRow="1">
                <a:tableStyleId>{00A15C55-8517-42AA-B614-E9B94910E393}</a:tableStyleId>
              </a:tblPr>
              <a:tblGrid>
                <a:gridCol w="1255032">
                  <a:extLst>
                    <a:ext uri="{9D8B030D-6E8A-4147-A177-3AD203B41FA5}">
                      <a16:colId xmlns:a16="http://schemas.microsoft.com/office/drawing/2014/main" val="20000"/>
                    </a:ext>
                  </a:extLst>
                </a:gridCol>
                <a:gridCol w="1255032">
                  <a:extLst>
                    <a:ext uri="{9D8B030D-6E8A-4147-A177-3AD203B41FA5}">
                      <a16:colId xmlns:a16="http://schemas.microsoft.com/office/drawing/2014/main" val="20001"/>
                    </a:ext>
                  </a:extLst>
                </a:gridCol>
                <a:gridCol w="1255032">
                  <a:extLst>
                    <a:ext uri="{9D8B030D-6E8A-4147-A177-3AD203B41FA5}">
                      <a16:colId xmlns:a16="http://schemas.microsoft.com/office/drawing/2014/main" val="20002"/>
                    </a:ext>
                  </a:extLst>
                </a:gridCol>
                <a:gridCol w="1255032">
                  <a:extLst>
                    <a:ext uri="{9D8B030D-6E8A-4147-A177-3AD203B41FA5}">
                      <a16:colId xmlns:a16="http://schemas.microsoft.com/office/drawing/2014/main" val="20003"/>
                    </a:ext>
                  </a:extLst>
                </a:gridCol>
                <a:gridCol w="1255032">
                  <a:extLst>
                    <a:ext uri="{9D8B030D-6E8A-4147-A177-3AD203B41FA5}">
                      <a16:colId xmlns:a16="http://schemas.microsoft.com/office/drawing/2014/main" val="20004"/>
                    </a:ext>
                  </a:extLst>
                </a:gridCol>
                <a:gridCol w="1255032">
                  <a:extLst>
                    <a:ext uri="{9D8B030D-6E8A-4147-A177-3AD203B41FA5}">
                      <a16:colId xmlns:a16="http://schemas.microsoft.com/office/drawing/2014/main" val="20005"/>
                    </a:ext>
                  </a:extLst>
                </a:gridCol>
                <a:gridCol w="1255032">
                  <a:extLst>
                    <a:ext uri="{9D8B030D-6E8A-4147-A177-3AD203B41FA5}">
                      <a16:colId xmlns:a16="http://schemas.microsoft.com/office/drawing/2014/main" val="20006"/>
                    </a:ext>
                  </a:extLst>
                </a:gridCol>
              </a:tblGrid>
              <a:tr h="856438">
                <a:tc>
                  <a:txBody>
                    <a:bodyPr/>
                    <a:lstStyle/>
                    <a:p>
                      <a:pPr algn="ctr">
                        <a:lnSpc>
                          <a:spcPct val="200000"/>
                        </a:lnSpc>
                      </a:pPr>
                      <a:endParaRPr lang="es-CO" sz="1800" b="1" dirty="0">
                        <a:latin typeface="Arial" pitchFamily="34" charset="0"/>
                        <a:cs typeface="Arial" pitchFamily="34" charset="0"/>
                      </a:endParaRP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200000"/>
                        </a:lnSpc>
                      </a:pPr>
                      <a:r>
                        <a:rPr lang="es-CO" sz="1800" b="1" dirty="0">
                          <a:latin typeface="Arial" pitchFamily="34" charset="0"/>
                          <a:cs typeface="Arial" pitchFamily="34" charset="0"/>
                        </a:rPr>
                        <a:t>2011</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s-CO" b="1" dirty="0"/>
                    </a:p>
                  </a:txBody>
                  <a:tcPr/>
                </a:tc>
                <a:tc gridSpan="2">
                  <a:txBody>
                    <a:bodyPr/>
                    <a:lstStyle/>
                    <a:p>
                      <a:pPr algn="ctr">
                        <a:lnSpc>
                          <a:spcPct val="200000"/>
                        </a:lnSpc>
                      </a:pPr>
                      <a:r>
                        <a:rPr lang="es-CO" sz="1800" b="1" dirty="0">
                          <a:latin typeface="Arial" pitchFamily="34" charset="0"/>
                          <a:cs typeface="Arial" pitchFamily="34" charset="0"/>
                        </a:rPr>
                        <a:t>2012</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s-CO" b="1" dirty="0"/>
                    </a:p>
                  </a:txBody>
                  <a:tcPr/>
                </a:tc>
                <a:tc gridSpan="2">
                  <a:txBody>
                    <a:bodyPr/>
                    <a:lstStyle/>
                    <a:p>
                      <a:pPr algn="ctr">
                        <a:lnSpc>
                          <a:spcPct val="200000"/>
                        </a:lnSpc>
                      </a:pPr>
                      <a:r>
                        <a:rPr lang="es-CO" sz="1800" b="1" dirty="0">
                          <a:latin typeface="Arial" pitchFamily="34" charset="0"/>
                          <a:cs typeface="Arial" pitchFamily="34" charset="0"/>
                        </a:rPr>
                        <a:t>2013</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s-CO" b="1" dirty="0"/>
                    </a:p>
                  </a:txBody>
                  <a:tcPr/>
                </a:tc>
                <a:extLst>
                  <a:ext uri="{0D108BD9-81ED-4DB2-BD59-A6C34878D82A}">
                    <a16:rowId xmlns:a16="http://schemas.microsoft.com/office/drawing/2014/main" val="10000"/>
                  </a:ext>
                </a:extLst>
              </a:tr>
              <a:tr h="1249259">
                <a:tc>
                  <a:txBody>
                    <a:bodyPr/>
                    <a:lstStyle/>
                    <a:p>
                      <a:pPr algn="ctr">
                        <a:lnSpc>
                          <a:spcPct val="200000"/>
                        </a:lnSpc>
                      </a:pPr>
                      <a:endParaRPr lang="es-CO" sz="1800" b="1">
                        <a:latin typeface="Arial" pitchFamily="34" charset="0"/>
                        <a:cs typeface="Arial" pitchFamily="34" charset="0"/>
                      </a:endParaRP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s-CO" sz="1800" b="1" dirty="0">
                          <a:latin typeface="Arial" pitchFamily="34" charset="0"/>
                          <a:cs typeface="Arial" pitchFamily="34" charset="0"/>
                        </a:rPr>
                        <a:t>Cantidad</a:t>
                      </a:r>
                      <a:r>
                        <a:rPr lang="es-CO" sz="1800" b="1" baseline="0" dirty="0">
                          <a:latin typeface="Arial" pitchFamily="34" charset="0"/>
                          <a:cs typeface="Arial" pitchFamily="34" charset="0"/>
                        </a:rPr>
                        <a:t> </a:t>
                      </a:r>
                      <a:endParaRPr lang="es-CO" sz="1800" b="1" dirty="0">
                        <a:latin typeface="Arial" pitchFamily="34" charset="0"/>
                        <a:cs typeface="Arial" pitchFamily="34" charset="0"/>
                      </a:endParaRP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s-CO" sz="1800" b="1" dirty="0">
                          <a:latin typeface="Arial" pitchFamily="34" charset="0"/>
                          <a:cs typeface="Arial" pitchFamily="34" charset="0"/>
                        </a:rPr>
                        <a:t>Precio </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s-CO" sz="1800" b="1" dirty="0">
                          <a:latin typeface="Arial" pitchFamily="34" charset="0"/>
                          <a:cs typeface="Arial" pitchFamily="34" charset="0"/>
                        </a:rPr>
                        <a:t>Cantidad</a:t>
                      </a:r>
                      <a:r>
                        <a:rPr lang="es-CO" sz="1800" b="1" baseline="0" dirty="0">
                          <a:latin typeface="Arial" pitchFamily="34" charset="0"/>
                          <a:cs typeface="Arial" pitchFamily="34" charset="0"/>
                        </a:rPr>
                        <a:t> </a:t>
                      </a:r>
                      <a:endParaRPr lang="es-CO" sz="1800" b="1" dirty="0">
                        <a:latin typeface="Arial" pitchFamily="34" charset="0"/>
                        <a:cs typeface="Arial" pitchFamily="34" charset="0"/>
                      </a:endParaRP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s-CO" sz="1800" b="1" dirty="0">
                          <a:latin typeface="Arial" pitchFamily="34" charset="0"/>
                          <a:cs typeface="Arial" pitchFamily="34" charset="0"/>
                        </a:rPr>
                        <a:t>Precio </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s-CO" sz="1800" b="1" dirty="0">
                          <a:latin typeface="Arial" pitchFamily="34" charset="0"/>
                          <a:cs typeface="Arial" pitchFamily="34" charset="0"/>
                        </a:rPr>
                        <a:t>Cantidad</a:t>
                      </a:r>
                      <a:r>
                        <a:rPr lang="es-CO" sz="1800" b="1" baseline="0" dirty="0">
                          <a:latin typeface="Arial" pitchFamily="34" charset="0"/>
                          <a:cs typeface="Arial" pitchFamily="34" charset="0"/>
                        </a:rPr>
                        <a:t> </a:t>
                      </a:r>
                      <a:endParaRPr lang="es-CO" sz="1800" b="1" dirty="0">
                        <a:latin typeface="Arial" pitchFamily="34" charset="0"/>
                        <a:cs typeface="Arial" pitchFamily="34" charset="0"/>
                      </a:endParaRP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s-CO" sz="1800" b="1" dirty="0">
                          <a:latin typeface="Arial" pitchFamily="34" charset="0"/>
                          <a:cs typeface="Arial" pitchFamily="34" charset="0"/>
                        </a:rPr>
                        <a:t>Precio </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52848">
                <a:tc>
                  <a:txBody>
                    <a:bodyPr/>
                    <a:lstStyle/>
                    <a:p>
                      <a:pPr algn="ctr">
                        <a:lnSpc>
                          <a:spcPct val="200000"/>
                        </a:lnSpc>
                      </a:pPr>
                      <a:r>
                        <a:rPr lang="es-CO" sz="1800" b="1" dirty="0">
                          <a:latin typeface="Arial" pitchFamily="34" charset="0"/>
                          <a:cs typeface="Arial" pitchFamily="34" charset="0"/>
                        </a:rPr>
                        <a:t>Tractores </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7</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12000</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10</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12500</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8</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13000</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52848">
                <a:tc>
                  <a:txBody>
                    <a:bodyPr/>
                    <a:lstStyle/>
                    <a:p>
                      <a:pPr algn="ctr">
                        <a:lnSpc>
                          <a:spcPct val="200000"/>
                        </a:lnSpc>
                      </a:pPr>
                      <a:r>
                        <a:rPr lang="es-CO" sz="1200" b="1" dirty="0">
                          <a:latin typeface="Arial" pitchFamily="34" charset="0"/>
                          <a:cs typeface="Arial" pitchFamily="34" charset="0"/>
                        </a:rPr>
                        <a:t>Automóviles </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8</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2500</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9</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2350</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10</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2400</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52848">
                <a:tc>
                  <a:txBody>
                    <a:bodyPr/>
                    <a:lstStyle/>
                    <a:p>
                      <a:pPr algn="ctr">
                        <a:lnSpc>
                          <a:spcPct val="200000"/>
                        </a:lnSpc>
                      </a:pPr>
                      <a:r>
                        <a:rPr lang="es-CO" sz="1800" b="1" dirty="0">
                          <a:latin typeface="Arial" pitchFamily="34" charset="0"/>
                          <a:cs typeface="Arial" pitchFamily="34" charset="0"/>
                        </a:rPr>
                        <a:t>Motos </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4</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1500</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5</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1600</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6</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2000</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56438">
                <a:tc>
                  <a:txBody>
                    <a:bodyPr/>
                    <a:lstStyle/>
                    <a:p>
                      <a:pPr algn="ctr">
                        <a:lnSpc>
                          <a:spcPct val="200000"/>
                        </a:lnSpc>
                      </a:pPr>
                      <a:r>
                        <a:rPr lang="es-CO" sz="1600" b="1" dirty="0">
                          <a:latin typeface="Arial" pitchFamily="34" charset="0"/>
                          <a:cs typeface="Arial" pitchFamily="34" charset="0"/>
                        </a:rPr>
                        <a:t>Bicicletas </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3</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15</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2</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13</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5</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00000"/>
                        </a:lnSpc>
                      </a:pPr>
                      <a:r>
                        <a:rPr lang="es-CO" sz="1800" b="1" dirty="0">
                          <a:latin typeface="Arial" pitchFamily="34" charset="0"/>
                          <a:cs typeface="Arial" pitchFamily="34" charset="0"/>
                        </a:rPr>
                        <a:t>14</a:t>
                      </a:r>
                    </a:p>
                  </a:txBody>
                  <a:tcPr marL="91447" marR="9144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41347318"/>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836712"/>
            <a:ext cx="9324528" cy="48747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fontAlgn="base">
              <a:lnSpc>
                <a:spcPct val="150000"/>
              </a:lnSpc>
              <a:spcBef>
                <a:spcPct val="0"/>
              </a:spcBef>
              <a:spcAft>
                <a:spcPct val="0"/>
              </a:spcAft>
              <a:defRPr/>
            </a:pPr>
            <a:r>
              <a:rPr lang="es-CO" sz="7200" b="1" dirty="0">
                <a:ln w="38100">
                  <a:solidFill>
                    <a:srgbClr val="FFC000"/>
                  </a:solidFill>
                </a:ln>
                <a:solidFill>
                  <a:schemeClr val="tx1">
                    <a:lumMod val="75000"/>
                    <a:lumOff val="25000"/>
                  </a:schemeClr>
                </a:solidFill>
                <a:effectLst>
                  <a:innerShdw blurRad="69850" dist="43180" dir="5400000">
                    <a:srgbClr val="000000">
                      <a:alpha val="65000"/>
                    </a:srgbClr>
                  </a:innerShdw>
                </a:effectLst>
              </a:rPr>
              <a:t>INTRODUCCIÓN AL ESTUDIO MACROECONOMICO</a:t>
            </a:r>
          </a:p>
        </p:txBody>
      </p:sp>
    </p:spTree>
    <p:extLst>
      <p:ext uri="{BB962C8B-B14F-4D97-AF65-F5344CB8AC3E}">
        <p14:creationId xmlns:p14="http://schemas.microsoft.com/office/powerpoint/2010/main" val="3140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34925" y="46038"/>
            <a:ext cx="910907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algn="ctr" eaLnBrk="0" fontAlgn="base" hangingPunct="0">
              <a:spcBef>
                <a:spcPct val="0"/>
              </a:spcBef>
              <a:spcAft>
                <a:spcPct val="0"/>
              </a:spcAft>
              <a:defRPr sz="2400" b="1">
                <a:solidFill>
                  <a:schemeClr val="bg1"/>
                </a:solidFill>
                <a:latin typeface="Arial" charset="0"/>
              </a:defRPr>
            </a:lvl6pPr>
            <a:lvl7pPr marL="2971800" indent="-228600" algn="ctr" eaLnBrk="0" fontAlgn="base" hangingPunct="0">
              <a:spcBef>
                <a:spcPct val="0"/>
              </a:spcBef>
              <a:spcAft>
                <a:spcPct val="0"/>
              </a:spcAft>
              <a:defRPr sz="2400" b="1">
                <a:solidFill>
                  <a:schemeClr val="bg1"/>
                </a:solidFill>
                <a:latin typeface="Arial" charset="0"/>
              </a:defRPr>
            </a:lvl7pPr>
            <a:lvl8pPr marL="3429000" indent="-228600" algn="ctr" eaLnBrk="0" fontAlgn="base" hangingPunct="0">
              <a:spcBef>
                <a:spcPct val="0"/>
              </a:spcBef>
              <a:spcAft>
                <a:spcPct val="0"/>
              </a:spcAft>
              <a:defRPr sz="2400" b="1">
                <a:solidFill>
                  <a:schemeClr val="bg1"/>
                </a:solidFill>
                <a:latin typeface="Arial" charset="0"/>
              </a:defRPr>
            </a:lvl8pPr>
            <a:lvl9pPr marL="3886200" indent="-228600" algn="ctr" eaLnBrk="0" fontAlgn="base" hangingPunct="0">
              <a:spcBef>
                <a:spcPct val="0"/>
              </a:spcBef>
              <a:spcAft>
                <a:spcPct val="0"/>
              </a:spcAft>
              <a:defRPr sz="2400" b="1">
                <a:solidFill>
                  <a:schemeClr val="bg1"/>
                </a:solidFill>
                <a:latin typeface="Arial" charset="0"/>
              </a:defRPr>
            </a:lvl9pPr>
          </a:lstStyle>
          <a:p>
            <a:pPr eaLnBrk="1" hangingPunct="1">
              <a:lnSpc>
                <a:spcPct val="150000"/>
              </a:lnSpc>
              <a:buClr>
                <a:srgbClr val="CC0000"/>
              </a:buClr>
            </a:pPr>
            <a:endParaRPr lang="es-ES" altLang="es-CO" sz="2200">
              <a:solidFill>
                <a:schemeClr val="tx1"/>
              </a:solidFill>
            </a:endParaRPr>
          </a:p>
          <a:p>
            <a:pPr eaLnBrk="1" hangingPunct="1">
              <a:lnSpc>
                <a:spcPct val="150000"/>
              </a:lnSpc>
              <a:buClr>
                <a:srgbClr val="CC0000"/>
              </a:buClr>
            </a:pPr>
            <a:endParaRPr lang="es-CO" altLang="es-CO" sz="2000">
              <a:solidFill>
                <a:schemeClr val="tx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3239454122"/>
              </p:ext>
            </p:extLst>
          </p:nvPr>
        </p:nvGraphicFramePr>
        <p:xfrm>
          <a:off x="179388" y="213268"/>
          <a:ext cx="8713787" cy="6351854"/>
        </p:xfrm>
        <a:graphic>
          <a:graphicData uri="http://schemas.openxmlformats.org/drawingml/2006/table">
            <a:tbl>
              <a:tblPr firstRow="1" bandRow="1">
                <a:tableStyleId>{ED083AE6-46FA-4A59-8FB0-9F97EB10719F}</a:tableStyleId>
              </a:tblPr>
              <a:tblGrid>
                <a:gridCol w="2159828">
                  <a:extLst>
                    <a:ext uri="{9D8B030D-6E8A-4147-A177-3AD203B41FA5}">
                      <a16:colId xmlns:a16="http://schemas.microsoft.com/office/drawing/2014/main" val="20000"/>
                    </a:ext>
                  </a:extLst>
                </a:gridCol>
                <a:gridCol w="4468608">
                  <a:extLst>
                    <a:ext uri="{9D8B030D-6E8A-4147-A177-3AD203B41FA5}">
                      <a16:colId xmlns:a16="http://schemas.microsoft.com/office/drawing/2014/main" val="20001"/>
                    </a:ext>
                  </a:extLst>
                </a:gridCol>
                <a:gridCol w="2085351">
                  <a:extLst>
                    <a:ext uri="{9D8B030D-6E8A-4147-A177-3AD203B41FA5}">
                      <a16:colId xmlns:a16="http://schemas.microsoft.com/office/drawing/2014/main" val="20002"/>
                    </a:ext>
                  </a:extLst>
                </a:gridCol>
              </a:tblGrid>
              <a:tr h="508794">
                <a:tc gridSpan="3">
                  <a:txBody>
                    <a:bodyPr/>
                    <a:lstStyle/>
                    <a:p>
                      <a:pPr>
                        <a:lnSpc>
                          <a:spcPct val="150000"/>
                        </a:lnSpc>
                      </a:pPr>
                      <a:r>
                        <a:rPr lang="es-CO" sz="2000" b="1" i="1" dirty="0">
                          <a:solidFill>
                            <a:srgbClr val="C00000"/>
                          </a:solidFill>
                          <a:effectLst>
                            <a:outerShdw blurRad="38100" dist="38100" dir="2700000" algn="tl">
                              <a:srgbClr val="000000">
                                <a:alpha val="43137"/>
                              </a:srgbClr>
                            </a:outerShdw>
                          </a:effectLst>
                          <a:latin typeface="Arial Black" pitchFamily="34" charset="0"/>
                          <a:cs typeface="Arial" pitchFamily="34" charset="0"/>
                        </a:rPr>
                        <a:t>AÑO BASE 2011</a:t>
                      </a:r>
                    </a:p>
                  </a:txBody>
                  <a:tcPr marL="91448" marR="91448" marT="45686" marB="45686"/>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879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CO" sz="1800" b="1" dirty="0">
                          <a:latin typeface="Arial" pitchFamily="34" charset="0"/>
                          <a:cs typeface="Arial" pitchFamily="34" charset="0"/>
                        </a:rPr>
                        <a:t>PNB Real </a:t>
                      </a:r>
                      <a:r>
                        <a:rPr lang="es-CO" sz="1800" b="1" baseline="-25000" dirty="0">
                          <a:latin typeface="Arial" pitchFamily="34" charset="0"/>
                          <a:cs typeface="Arial" pitchFamily="34" charset="0"/>
                        </a:rPr>
                        <a:t>2011</a:t>
                      </a:r>
                    </a:p>
                  </a:txBody>
                  <a:tcPr marL="91448" marR="91448" marT="45686" marB="45686"/>
                </a:tc>
                <a:tc>
                  <a:txBody>
                    <a:bodyPr/>
                    <a:lstStyle/>
                    <a:p>
                      <a:pPr>
                        <a:lnSpc>
                          <a:spcPct val="150000"/>
                        </a:lnSpc>
                      </a:pPr>
                      <a:r>
                        <a:rPr lang="es-CO" sz="1800" b="1" dirty="0">
                          <a:latin typeface="Arial" pitchFamily="34" charset="0"/>
                          <a:cs typeface="Arial" pitchFamily="34" charset="0"/>
                        </a:rPr>
                        <a:t>7*12000</a:t>
                      </a:r>
                      <a:r>
                        <a:rPr lang="es-CO" sz="1800" b="1" baseline="0" dirty="0">
                          <a:latin typeface="Arial" pitchFamily="34" charset="0"/>
                          <a:cs typeface="Arial" pitchFamily="34" charset="0"/>
                        </a:rPr>
                        <a:t> + 8*2500 + 4*1500 + 4*15</a:t>
                      </a:r>
                      <a:endParaRPr lang="es-CO" sz="1800" b="1" dirty="0">
                        <a:latin typeface="Arial" pitchFamily="34" charset="0"/>
                        <a:cs typeface="Arial" pitchFamily="34" charset="0"/>
                      </a:endParaRPr>
                    </a:p>
                  </a:txBody>
                  <a:tcPr marL="91448" marR="91448" marT="45686" marB="45686"/>
                </a:tc>
                <a:tc>
                  <a:txBody>
                    <a:bodyPr/>
                    <a:lstStyle/>
                    <a:p>
                      <a:pPr algn="r">
                        <a:lnSpc>
                          <a:spcPct val="150000"/>
                        </a:lnSpc>
                      </a:pPr>
                      <a:r>
                        <a:rPr lang="es-CO" sz="1800" b="1" dirty="0">
                          <a:latin typeface="Arial" pitchFamily="34" charset="0"/>
                          <a:cs typeface="Arial" pitchFamily="34" charset="0"/>
                        </a:rPr>
                        <a:t>110045</a:t>
                      </a:r>
                    </a:p>
                  </a:txBody>
                  <a:tcPr marL="91448" marR="91448" marT="45686" marB="45686"/>
                </a:tc>
                <a:extLst>
                  <a:ext uri="{0D108BD9-81ED-4DB2-BD59-A6C34878D82A}">
                    <a16:rowId xmlns:a16="http://schemas.microsoft.com/office/drawing/2014/main" val="10001"/>
                  </a:ext>
                </a:extLst>
              </a:tr>
              <a:tr h="50879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CO" sz="1800" b="1" dirty="0">
                          <a:latin typeface="Arial" pitchFamily="34" charset="0"/>
                          <a:cs typeface="Arial" pitchFamily="34" charset="0"/>
                        </a:rPr>
                        <a:t>PNB Real </a:t>
                      </a:r>
                      <a:r>
                        <a:rPr lang="es-CO" sz="1800" b="1" baseline="-25000" dirty="0">
                          <a:latin typeface="Arial" pitchFamily="34" charset="0"/>
                          <a:cs typeface="Arial" pitchFamily="34" charset="0"/>
                        </a:rPr>
                        <a:t>2012</a:t>
                      </a:r>
                    </a:p>
                  </a:txBody>
                  <a:tcPr marL="91448" marR="91448" marT="45686" marB="45686"/>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CO" sz="1800" b="1" dirty="0">
                          <a:latin typeface="Arial" pitchFamily="34" charset="0"/>
                          <a:cs typeface="Arial" pitchFamily="34" charset="0"/>
                        </a:rPr>
                        <a:t>10*12000</a:t>
                      </a:r>
                      <a:r>
                        <a:rPr lang="es-CO" sz="1800" b="1" baseline="0" dirty="0">
                          <a:latin typeface="Arial" pitchFamily="34" charset="0"/>
                          <a:cs typeface="Arial" pitchFamily="34" charset="0"/>
                        </a:rPr>
                        <a:t> + 9*2500 + 5*1500 + 2*15</a:t>
                      </a:r>
                      <a:endParaRPr lang="es-CO" sz="1800" b="1" dirty="0">
                        <a:latin typeface="Arial" pitchFamily="34" charset="0"/>
                        <a:cs typeface="Arial" pitchFamily="34" charset="0"/>
                      </a:endParaRPr>
                    </a:p>
                  </a:txBody>
                  <a:tcPr marL="91448" marR="91448" marT="45686" marB="45686"/>
                </a:tc>
                <a:tc>
                  <a:txBody>
                    <a:bodyPr/>
                    <a:lstStyle/>
                    <a:p>
                      <a:pPr algn="r">
                        <a:lnSpc>
                          <a:spcPct val="150000"/>
                        </a:lnSpc>
                      </a:pPr>
                      <a:r>
                        <a:rPr lang="es-CO" sz="1800" b="1" dirty="0">
                          <a:latin typeface="Arial" pitchFamily="34" charset="0"/>
                          <a:cs typeface="Arial" pitchFamily="34" charset="0"/>
                        </a:rPr>
                        <a:t>150030</a:t>
                      </a:r>
                    </a:p>
                  </a:txBody>
                  <a:tcPr marL="91448" marR="91448" marT="45686" marB="45686"/>
                </a:tc>
                <a:extLst>
                  <a:ext uri="{0D108BD9-81ED-4DB2-BD59-A6C34878D82A}">
                    <a16:rowId xmlns:a16="http://schemas.microsoft.com/office/drawing/2014/main" val="10002"/>
                  </a:ext>
                </a:extLst>
              </a:tr>
              <a:tr h="50879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CO" sz="1800" b="1" dirty="0">
                          <a:latin typeface="Arial" pitchFamily="34" charset="0"/>
                          <a:cs typeface="Arial" pitchFamily="34" charset="0"/>
                        </a:rPr>
                        <a:t>PNB Real </a:t>
                      </a:r>
                      <a:r>
                        <a:rPr lang="es-CO" sz="1800" b="1" baseline="-25000" dirty="0">
                          <a:latin typeface="Arial" pitchFamily="34" charset="0"/>
                          <a:cs typeface="Arial" pitchFamily="34" charset="0"/>
                        </a:rPr>
                        <a:t>2013</a:t>
                      </a:r>
                    </a:p>
                  </a:txBody>
                  <a:tcPr marL="91448" marR="91448" marT="45686" marB="45686"/>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CO" sz="1800" b="1" dirty="0">
                          <a:latin typeface="Arial" pitchFamily="34" charset="0"/>
                          <a:cs typeface="Arial" pitchFamily="34" charset="0"/>
                        </a:rPr>
                        <a:t>8*12000</a:t>
                      </a:r>
                      <a:r>
                        <a:rPr lang="es-CO" sz="1800" b="1" baseline="0" dirty="0">
                          <a:latin typeface="Arial" pitchFamily="34" charset="0"/>
                          <a:cs typeface="Arial" pitchFamily="34" charset="0"/>
                        </a:rPr>
                        <a:t> + 10*2500 + 6*1500 + 4*15</a:t>
                      </a:r>
                      <a:endParaRPr lang="es-CO" sz="1800" b="1" dirty="0">
                        <a:latin typeface="Arial" pitchFamily="34" charset="0"/>
                        <a:cs typeface="Arial" pitchFamily="34" charset="0"/>
                      </a:endParaRPr>
                    </a:p>
                  </a:txBody>
                  <a:tcPr marL="91448" marR="91448" marT="45686" marB="45686"/>
                </a:tc>
                <a:tc>
                  <a:txBody>
                    <a:bodyPr/>
                    <a:lstStyle/>
                    <a:p>
                      <a:pPr algn="r">
                        <a:lnSpc>
                          <a:spcPct val="150000"/>
                        </a:lnSpc>
                      </a:pPr>
                      <a:r>
                        <a:rPr lang="es-CO" sz="1800" b="1" dirty="0">
                          <a:latin typeface="Arial" pitchFamily="34" charset="0"/>
                          <a:cs typeface="Arial" pitchFamily="34" charset="0"/>
                        </a:rPr>
                        <a:t>130075</a:t>
                      </a:r>
                    </a:p>
                  </a:txBody>
                  <a:tcPr marL="91448" marR="91448" marT="45686" marB="45686"/>
                </a:tc>
                <a:extLst>
                  <a:ext uri="{0D108BD9-81ED-4DB2-BD59-A6C34878D82A}">
                    <a16:rowId xmlns:a16="http://schemas.microsoft.com/office/drawing/2014/main" val="10003"/>
                  </a:ext>
                </a:extLst>
              </a:tr>
              <a:tr h="629120">
                <a:tc gridSpan="3">
                  <a:txBody>
                    <a:bodyPr/>
                    <a:lstStyle/>
                    <a:p>
                      <a:pPr>
                        <a:lnSpc>
                          <a:spcPct val="150000"/>
                        </a:lnSpc>
                      </a:pPr>
                      <a:r>
                        <a:rPr lang="es-CO" sz="2000" b="1" i="1" dirty="0">
                          <a:solidFill>
                            <a:srgbClr val="C00000"/>
                          </a:solidFill>
                          <a:effectLst>
                            <a:outerShdw blurRad="38100" dist="38100" dir="2700000" algn="tl">
                              <a:srgbClr val="000000">
                                <a:alpha val="43137"/>
                              </a:srgbClr>
                            </a:outerShdw>
                          </a:effectLst>
                          <a:latin typeface="Arial Black" pitchFamily="34" charset="0"/>
                          <a:cs typeface="Arial" pitchFamily="34" charset="0"/>
                        </a:rPr>
                        <a:t>AÑO BASE 2012</a:t>
                      </a:r>
                    </a:p>
                  </a:txBody>
                  <a:tcPr marL="91448" marR="91448" marT="45686" marB="45686"/>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0879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CO" sz="1800" b="1" dirty="0">
                          <a:latin typeface="Arial" pitchFamily="34" charset="0"/>
                          <a:cs typeface="Arial" pitchFamily="34" charset="0"/>
                        </a:rPr>
                        <a:t>PNB Real </a:t>
                      </a:r>
                      <a:r>
                        <a:rPr lang="es-CO" sz="1800" b="1" baseline="-25000" dirty="0">
                          <a:latin typeface="Arial" pitchFamily="34" charset="0"/>
                          <a:cs typeface="Arial" pitchFamily="34" charset="0"/>
                        </a:rPr>
                        <a:t>2011</a:t>
                      </a:r>
                    </a:p>
                  </a:txBody>
                  <a:tcPr marL="91448" marR="91448" marT="45686" marB="45686"/>
                </a:tc>
                <a:tc>
                  <a:txBody>
                    <a:bodyPr/>
                    <a:lstStyle/>
                    <a:p>
                      <a:pPr>
                        <a:lnSpc>
                          <a:spcPct val="150000"/>
                        </a:lnSpc>
                      </a:pPr>
                      <a:r>
                        <a:rPr lang="es-CO" sz="1800" b="1" dirty="0">
                          <a:latin typeface="Arial" pitchFamily="34" charset="0"/>
                          <a:cs typeface="Arial" pitchFamily="34" charset="0"/>
                        </a:rPr>
                        <a:t>7*12500</a:t>
                      </a:r>
                      <a:r>
                        <a:rPr lang="es-CO" sz="1800" b="1" baseline="0" dirty="0">
                          <a:latin typeface="Arial" pitchFamily="34" charset="0"/>
                          <a:cs typeface="Arial" pitchFamily="34" charset="0"/>
                        </a:rPr>
                        <a:t> + 8*2350 + 4*1600 + 4*13</a:t>
                      </a:r>
                      <a:endParaRPr lang="es-CO" sz="1800" b="1" dirty="0">
                        <a:latin typeface="Arial" pitchFamily="34" charset="0"/>
                        <a:cs typeface="Arial" pitchFamily="34" charset="0"/>
                      </a:endParaRPr>
                    </a:p>
                  </a:txBody>
                  <a:tcPr marL="91448" marR="91448" marT="45686" marB="45686"/>
                </a:tc>
                <a:tc>
                  <a:txBody>
                    <a:bodyPr/>
                    <a:lstStyle/>
                    <a:p>
                      <a:pPr algn="r">
                        <a:lnSpc>
                          <a:spcPct val="150000"/>
                        </a:lnSpc>
                      </a:pPr>
                      <a:r>
                        <a:rPr lang="es-CO" sz="1800" b="1" dirty="0">
                          <a:latin typeface="Arial" pitchFamily="34" charset="0"/>
                          <a:cs typeface="Arial" pitchFamily="34" charset="0"/>
                        </a:rPr>
                        <a:t>112739</a:t>
                      </a:r>
                    </a:p>
                  </a:txBody>
                  <a:tcPr marL="91448" marR="91448" marT="45686" marB="45686"/>
                </a:tc>
                <a:extLst>
                  <a:ext uri="{0D108BD9-81ED-4DB2-BD59-A6C34878D82A}">
                    <a16:rowId xmlns:a16="http://schemas.microsoft.com/office/drawing/2014/main" val="10005"/>
                  </a:ext>
                </a:extLst>
              </a:tr>
              <a:tr h="50879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CO" sz="1800" b="1" dirty="0">
                          <a:latin typeface="Arial" pitchFamily="34" charset="0"/>
                          <a:cs typeface="Arial" pitchFamily="34" charset="0"/>
                        </a:rPr>
                        <a:t>PNB Real </a:t>
                      </a:r>
                      <a:r>
                        <a:rPr lang="es-CO" sz="1800" b="1" baseline="-25000" dirty="0">
                          <a:latin typeface="Arial" pitchFamily="34" charset="0"/>
                          <a:cs typeface="Arial" pitchFamily="34" charset="0"/>
                        </a:rPr>
                        <a:t>2012</a:t>
                      </a:r>
                    </a:p>
                  </a:txBody>
                  <a:tcPr marL="91448" marR="91448" marT="45686" marB="45686"/>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CO" sz="1800" b="1" dirty="0">
                          <a:latin typeface="Arial" pitchFamily="34" charset="0"/>
                          <a:cs typeface="Arial" pitchFamily="34" charset="0"/>
                        </a:rPr>
                        <a:t>10*12500</a:t>
                      </a:r>
                      <a:r>
                        <a:rPr lang="es-CO" sz="1800" b="1" baseline="0" dirty="0">
                          <a:latin typeface="Arial" pitchFamily="34" charset="0"/>
                          <a:cs typeface="Arial" pitchFamily="34" charset="0"/>
                        </a:rPr>
                        <a:t> + 9*2350 + 5*1600 + 2*13</a:t>
                      </a:r>
                      <a:endParaRPr lang="es-CO" sz="1800" b="1" dirty="0">
                        <a:latin typeface="Arial" pitchFamily="34" charset="0"/>
                        <a:cs typeface="Arial" pitchFamily="34" charset="0"/>
                      </a:endParaRPr>
                    </a:p>
                  </a:txBody>
                  <a:tcPr marL="91448" marR="91448" marT="45686" marB="45686"/>
                </a:tc>
                <a:tc>
                  <a:txBody>
                    <a:bodyPr/>
                    <a:lstStyle/>
                    <a:p>
                      <a:pPr algn="r">
                        <a:lnSpc>
                          <a:spcPct val="150000"/>
                        </a:lnSpc>
                      </a:pPr>
                      <a:r>
                        <a:rPr lang="es-CO" sz="1800" b="1" dirty="0">
                          <a:latin typeface="Arial" pitchFamily="34" charset="0"/>
                          <a:cs typeface="Arial" pitchFamily="34" charset="0"/>
                        </a:rPr>
                        <a:t>179176</a:t>
                      </a:r>
                    </a:p>
                  </a:txBody>
                  <a:tcPr marL="91448" marR="91448" marT="45686" marB="45686"/>
                </a:tc>
                <a:extLst>
                  <a:ext uri="{0D108BD9-81ED-4DB2-BD59-A6C34878D82A}">
                    <a16:rowId xmlns:a16="http://schemas.microsoft.com/office/drawing/2014/main" val="10006"/>
                  </a:ext>
                </a:extLst>
              </a:tr>
              <a:tr h="50879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CO" sz="1800" b="1" dirty="0">
                          <a:latin typeface="Arial" pitchFamily="34" charset="0"/>
                          <a:cs typeface="Arial" pitchFamily="34" charset="0"/>
                        </a:rPr>
                        <a:t>PNB Real </a:t>
                      </a:r>
                      <a:r>
                        <a:rPr lang="es-CO" sz="1800" b="1" baseline="-25000" dirty="0">
                          <a:latin typeface="Arial" pitchFamily="34" charset="0"/>
                          <a:cs typeface="Arial" pitchFamily="34" charset="0"/>
                        </a:rPr>
                        <a:t>2013</a:t>
                      </a:r>
                    </a:p>
                  </a:txBody>
                  <a:tcPr marL="91448" marR="91448" marT="45686" marB="45686"/>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CO" sz="1800" b="1" dirty="0">
                          <a:latin typeface="Arial" pitchFamily="34" charset="0"/>
                          <a:cs typeface="Arial" pitchFamily="34" charset="0"/>
                        </a:rPr>
                        <a:t>8*12500</a:t>
                      </a:r>
                      <a:r>
                        <a:rPr lang="es-CO" sz="1800" b="1" baseline="0" dirty="0">
                          <a:latin typeface="Arial" pitchFamily="34" charset="0"/>
                          <a:cs typeface="Arial" pitchFamily="34" charset="0"/>
                        </a:rPr>
                        <a:t> + 10*2350 + 6*1600 + 4*13</a:t>
                      </a:r>
                      <a:endParaRPr lang="es-CO" sz="1800" b="1" dirty="0">
                        <a:latin typeface="Arial" pitchFamily="34" charset="0"/>
                        <a:cs typeface="Arial" pitchFamily="34" charset="0"/>
                      </a:endParaRPr>
                    </a:p>
                  </a:txBody>
                  <a:tcPr marL="91448" marR="91448" marT="45686" marB="45686"/>
                </a:tc>
                <a:tc>
                  <a:txBody>
                    <a:bodyPr/>
                    <a:lstStyle/>
                    <a:p>
                      <a:pPr algn="r">
                        <a:lnSpc>
                          <a:spcPct val="150000"/>
                        </a:lnSpc>
                      </a:pPr>
                      <a:r>
                        <a:rPr lang="es-CO" sz="1800" b="1" dirty="0">
                          <a:latin typeface="Arial" pitchFamily="34" charset="0"/>
                          <a:cs typeface="Arial" pitchFamily="34" charset="0"/>
                        </a:rPr>
                        <a:t>133165</a:t>
                      </a:r>
                    </a:p>
                  </a:txBody>
                  <a:tcPr marL="91448" marR="91448" marT="45686" marB="45686"/>
                </a:tc>
                <a:extLst>
                  <a:ext uri="{0D108BD9-81ED-4DB2-BD59-A6C34878D82A}">
                    <a16:rowId xmlns:a16="http://schemas.microsoft.com/office/drawing/2014/main" val="10007"/>
                  </a:ext>
                </a:extLst>
              </a:tr>
              <a:tr h="595016">
                <a:tc gridSpan="3">
                  <a:txBody>
                    <a:bodyPr/>
                    <a:lstStyle/>
                    <a:p>
                      <a:pPr>
                        <a:lnSpc>
                          <a:spcPct val="150000"/>
                        </a:lnSpc>
                      </a:pPr>
                      <a:r>
                        <a:rPr lang="es-CO" sz="2000" b="1" i="1" dirty="0">
                          <a:solidFill>
                            <a:srgbClr val="C00000"/>
                          </a:solidFill>
                          <a:effectLst>
                            <a:outerShdw blurRad="38100" dist="38100" dir="2700000" algn="tl">
                              <a:srgbClr val="000000">
                                <a:alpha val="43137"/>
                              </a:srgbClr>
                            </a:outerShdw>
                          </a:effectLst>
                          <a:latin typeface="Arial Black" pitchFamily="34" charset="0"/>
                          <a:cs typeface="Arial" pitchFamily="34" charset="0"/>
                        </a:rPr>
                        <a:t>AÑO BASE 2013</a:t>
                      </a:r>
                    </a:p>
                  </a:txBody>
                  <a:tcPr marL="91448" marR="91448" marT="45686" marB="45686"/>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0879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CO" sz="1800" b="1" dirty="0">
                          <a:latin typeface="Arial" pitchFamily="34" charset="0"/>
                          <a:cs typeface="Arial" pitchFamily="34" charset="0"/>
                        </a:rPr>
                        <a:t>PNB Real </a:t>
                      </a:r>
                      <a:r>
                        <a:rPr lang="es-CO" sz="1800" b="1" baseline="-25000" dirty="0">
                          <a:latin typeface="Arial" pitchFamily="34" charset="0"/>
                          <a:cs typeface="Arial" pitchFamily="34" charset="0"/>
                        </a:rPr>
                        <a:t>2011</a:t>
                      </a:r>
                    </a:p>
                  </a:txBody>
                  <a:tcPr marL="91448" marR="91448" marT="45686" marB="45686"/>
                </a:tc>
                <a:tc>
                  <a:txBody>
                    <a:bodyPr/>
                    <a:lstStyle/>
                    <a:p>
                      <a:pPr>
                        <a:lnSpc>
                          <a:spcPct val="150000"/>
                        </a:lnSpc>
                      </a:pPr>
                      <a:r>
                        <a:rPr lang="es-CO" sz="1800" b="1" dirty="0">
                          <a:latin typeface="Arial" pitchFamily="34" charset="0"/>
                          <a:cs typeface="Arial" pitchFamily="34" charset="0"/>
                        </a:rPr>
                        <a:t>7*13000</a:t>
                      </a:r>
                      <a:r>
                        <a:rPr lang="es-CO" sz="1800" b="1" baseline="0" dirty="0">
                          <a:latin typeface="Arial" pitchFamily="34" charset="0"/>
                          <a:cs typeface="Arial" pitchFamily="34" charset="0"/>
                        </a:rPr>
                        <a:t> + 8*2400 + 4*2000 + 4*14</a:t>
                      </a:r>
                      <a:endParaRPr lang="es-CO" sz="1800" b="1" dirty="0">
                        <a:latin typeface="Arial" pitchFamily="34" charset="0"/>
                        <a:cs typeface="Arial" pitchFamily="34" charset="0"/>
                      </a:endParaRPr>
                    </a:p>
                  </a:txBody>
                  <a:tcPr marL="91448" marR="91448" marT="45686" marB="45686"/>
                </a:tc>
                <a:tc>
                  <a:txBody>
                    <a:bodyPr/>
                    <a:lstStyle/>
                    <a:p>
                      <a:pPr algn="r">
                        <a:lnSpc>
                          <a:spcPct val="150000"/>
                        </a:lnSpc>
                      </a:pPr>
                      <a:r>
                        <a:rPr lang="es-CO" sz="1800" b="1" dirty="0">
                          <a:latin typeface="Arial" pitchFamily="34" charset="0"/>
                          <a:cs typeface="Arial" pitchFamily="34" charset="0"/>
                        </a:rPr>
                        <a:t>118242</a:t>
                      </a:r>
                    </a:p>
                  </a:txBody>
                  <a:tcPr marL="91448" marR="91448" marT="45686" marB="45686"/>
                </a:tc>
                <a:extLst>
                  <a:ext uri="{0D108BD9-81ED-4DB2-BD59-A6C34878D82A}">
                    <a16:rowId xmlns:a16="http://schemas.microsoft.com/office/drawing/2014/main" val="10009"/>
                  </a:ext>
                </a:extLst>
              </a:tr>
              <a:tr h="50879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CO" sz="1800" b="1" dirty="0">
                          <a:latin typeface="Arial" pitchFamily="34" charset="0"/>
                          <a:cs typeface="Arial" pitchFamily="34" charset="0"/>
                        </a:rPr>
                        <a:t>PNB Real </a:t>
                      </a:r>
                      <a:r>
                        <a:rPr lang="es-CO" sz="1800" b="1" baseline="-25000" dirty="0">
                          <a:latin typeface="Arial" pitchFamily="34" charset="0"/>
                          <a:cs typeface="Arial" pitchFamily="34" charset="0"/>
                        </a:rPr>
                        <a:t>2012</a:t>
                      </a:r>
                    </a:p>
                  </a:txBody>
                  <a:tcPr marL="91448" marR="91448" marT="45686" marB="45686"/>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CO" sz="1800" b="1" dirty="0">
                          <a:latin typeface="Arial" pitchFamily="34" charset="0"/>
                          <a:cs typeface="Arial" pitchFamily="34" charset="0"/>
                        </a:rPr>
                        <a:t>10*13000</a:t>
                      </a:r>
                      <a:r>
                        <a:rPr lang="es-CO" sz="1800" b="1" baseline="0" dirty="0">
                          <a:latin typeface="Arial" pitchFamily="34" charset="0"/>
                          <a:cs typeface="Arial" pitchFamily="34" charset="0"/>
                        </a:rPr>
                        <a:t> + 9*2400 + 5*2000 + 2*14</a:t>
                      </a:r>
                      <a:endParaRPr lang="es-CO" sz="1800" b="1" dirty="0">
                        <a:latin typeface="Arial" pitchFamily="34" charset="0"/>
                        <a:cs typeface="Arial" pitchFamily="34" charset="0"/>
                      </a:endParaRPr>
                    </a:p>
                  </a:txBody>
                  <a:tcPr marL="91448" marR="91448" marT="45686" marB="45686"/>
                </a:tc>
                <a:tc>
                  <a:txBody>
                    <a:bodyPr/>
                    <a:lstStyle/>
                    <a:p>
                      <a:pPr algn="r">
                        <a:lnSpc>
                          <a:spcPct val="150000"/>
                        </a:lnSpc>
                      </a:pPr>
                      <a:r>
                        <a:rPr lang="es-CO" sz="1800" b="1" dirty="0">
                          <a:latin typeface="Arial" pitchFamily="34" charset="0"/>
                          <a:cs typeface="Arial" pitchFamily="34" charset="0"/>
                        </a:rPr>
                        <a:t>161628</a:t>
                      </a:r>
                    </a:p>
                  </a:txBody>
                  <a:tcPr marL="91448" marR="91448" marT="45686" marB="45686"/>
                </a:tc>
                <a:extLst>
                  <a:ext uri="{0D108BD9-81ED-4DB2-BD59-A6C34878D82A}">
                    <a16:rowId xmlns:a16="http://schemas.microsoft.com/office/drawing/2014/main" val="10010"/>
                  </a:ext>
                </a:extLst>
              </a:tr>
              <a:tr h="50879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CO" sz="1800" b="1" dirty="0">
                          <a:latin typeface="Arial" pitchFamily="34" charset="0"/>
                          <a:cs typeface="Arial" pitchFamily="34" charset="0"/>
                        </a:rPr>
                        <a:t>PNB Real </a:t>
                      </a:r>
                      <a:r>
                        <a:rPr lang="es-CO" sz="1800" b="1" baseline="-25000" dirty="0">
                          <a:latin typeface="Arial" pitchFamily="34" charset="0"/>
                          <a:cs typeface="Arial" pitchFamily="34" charset="0"/>
                        </a:rPr>
                        <a:t>2013</a:t>
                      </a:r>
                    </a:p>
                  </a:txBody>
                  <a:tcPr marL="91448" marR="91448" marT="45686" marB="45686"/>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CO" sz="1800" b="1" dirty="0">
                          <a:latin typeface="Arial" pitchFamily="34" charset="0"/>
                          <a:cs typeface="Arial" pitchFamily="34" charset="0"/>
                        </a:rPr>
                        <a:t>8*13000</a:t>
                      </a:r>
                      <a:r>
                        <a:rPr lang="es-CO" sz="1800" b="1" baseline="0" dirty="0">
                          <a:latin typeface="Arial" pitchFamily="34" charset="0"/>
                          <a:cs typeface="Arial" pitchFamily="34" charset="0"/>
                        </a:rPr>
                        <a:t> + 10*2400 + 6*2000 + 4*14</a:t>
                      </a:r>
                      <a:endParaRPr lang="es-CO" sz="1800" b="1" dirty="0">
                        <a:latin typeface="Arial" pitchFamily="34" charset="0"/>
                        <a:cs typeface="Arial" pitchFamily="34" charset="0"/>
                      </a:endParaRPr>
                    </a:p>
                  </a:txBody>
                  <a:tcPr marL="91448" marR="91448" marT="45686" marB="45686"/>
                </a:tc>
                <a:tc>
                  <a:txBody>
                    <a:bodyPr/>
                    <a:lstStyle/>
                    <a:p>
                      <a:pPr algn="r">
                        <a:lnSpc>
                          <a:spcPct val="150000"/>
                        </a:lnSpc>
                      </a:pPr>
                      <a:r>
                        <a:rPr lang="es-CO" sz="1800" b="1" dirty="0">
                          <a:latin typeface="Arial" pitchFamily="34" charset="0"/>
                          <a:cs typeface="Arial" pitchFamily="34" charset="0"/>
                        </a:rPr>
                        <a:t>140070</a:t>
                      </a:r>
                    </a:p>
                  </a:txBody>
                  <a:tcPr marL="91448" marR="91448" marT="45686" marB="45686"/>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9493856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nodePh="1">
                                  <p:stCondLst>
                                    <p:cond delay="0"/>
                                  </p:stCondLst>
                                  <p:endCondLst>
                                    <p:cond evt="begin" delay="0">
                                      <p:tn val="5"/>
                                    </p:cond>
                                  </p:endCondLst>
                                  <p:childTnLst>
                                    <p:set>
                                      <p:cBhvr>
                                        <p:cTn id="6" dur="1" fill="hold">
                                          <p:stCondLst>
                                            <p:cond delay="0"/>
                                          </p:stCondLst>
                                        </p:cTn>
                                        <p:tgtEl>
                                          <p:spTgt spid="157698"/>
                                        </p:tgtEl>
                                        <p:attrNameLst>
                                          <p:attrName>style.visibility</p:attrName>
                                        </p:attrNameLst>
                                      </p:cBhvr>
                                      <p:to>
                                        <p:strVal val="visible"/>
                                      </p:to>
                                    </p:set>
                                    <p:animEffect transition="in" filter="checkerboard(across)">
                                      <p:cBhvr>
                                        <p:cTn id="7" dur="500"/>
                                        <p:tgtEl>
                                          <p:spTgt spid="157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34925" y="44624"/>
            <a:ext cx="9109075" cy="650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defRPr>
            </a:lvl1pPr>
            <a:lvl2pPr marL="1089025" indent="-457200" eaLnBrk="0" hangingPunct="0">
              <a:defRPr sz="2400" b="1">
                <a:solidFill>
                  <a:schemeClr val="bg1"/>
                </a:solidFill>
                <a:latin typeface="Arial" charset="0"/>
              </a:defRPr>
            </a:lvl2pPr>
            <a:lvl3pPr marL="1725613" indent="-457200" eaLnBrk="0" hangingPunct="0">
              <a:defRPr sz="2400" b="1">
                <a:solidFill>
                  <a:schemeClr val="bg1"/>
                </a:solidFill>
                <a:latin typeface="Arial" charset="0"/>
              </a:defRPr>
            </a:lvl3pPr>
            <a:lvl4pPr marL="2362200" indent="-457200" eaLnBrk="0" hangingPunct="0">
              <a:defRPr sz="2400" b="1">
                <a:solidFill>
                  <a:schemeClr val="bg1"/>
                </a:solidFill>
                <a:latin typeface="Arial" charset="0"/>
              </a:defRPr>
            </a:lvl4pPr>
            <a:lvl5pPr marL="2998788" indent="-457200" eaLnBrk="0" hangingPunct="0">
              <a:defRPr sz="2400" b="1">
                <a:solidFill>
                  <a:schemeClr val="bg1"/>
                </a:solidFill>
                <a:latin typeface="Arial" charset="0"/>
              </a:defRPr>
            </a:lvl5pPr>
            <a:lvl6pPr marL="3455988" indent="-457200" algn="ctr" eaLnBrk="0" fontAlgn="base" hangingPunct="0">
              <a:spcBef>
                <a:spcPct val="0"/>
              </a:spcBef>
              <a:spcAft>
                <a:spcPct val="0"/>
              </a:spcAft>
              <a:defRPr sz="2400" b="1">
                <a:solidFill>
                  <a:schemeClr val="bg1"/>
                </a:solidFill>
                <a:latin typeface="Arial" charset="0"/>
              </a:defRPr>
            </a:lvl6pPr>
            <a:lvl7pPr marL="3913188" indent="-457200" algn="ctr" eaLnBrk="0" fontAlgn="base" hangingPunct="0">
              <a:spcBef>
                <a:spcPct val="0"/>
              </a:spcBef>
              <a:spcAft>
                <a:spcPct val="0"/>
              </a:spcAft>
              <a:defRPr sz="2400" b="1">
                <a:solidFill>
                  <a:schemeClr val="bg1"/>
                </a:solidFill>
                <a:latin typeface="Arial" charset="0"/>
              </a:defRPr>
            </a:lvl7pPr>
            <a:lvl8pPr marL="4370388" indent="-457200" algn="ctr" eaLnBrk="0" fontAlgn="base" hangingPunct="0">
              <a:spcBef>
                <a:spcPct val="0"/>
              </a:spcBef>
              <a:spcAft>
                <a:spcPct val="0"/>
              </a:spcAft>
              <a:defRPr sz="2400" b="1">
                <a:solidFill>
                  <a:schemeClr val="bg1"/>
                </a:solidFill>
                <a:latin typeface="Arial" charset="0"/>
              </a:defRPr>
            </a:lvl8pPr>
            <a:lvl9pPr marL="4827588" indent="-457200" algn="ctr" eaLnBrk="0" fontAlgn="base" hangingPunct="0">
              <a:spcBef>
                <a:spcPct val="0"/>
              </a:spcBef>
              <a:spcAft>
                <a:spcPct val="0"/>
              </a:spcAft>
              <a:defRPr sz="2400" b="1">
                <a:solidFill>
                  <a:schemeClr val="bg1"/>
                </a:solidFill>
                <a:latin typeface="Arial" charset="0"/>
              </a:defRPr>
            </a:lvl9pPr>
          </a:lstStyle>
          <a:p>
            <a:pPr algn="ctr">
              <a:lnSpc>
                <a:spcPct val="150000"/>
              </a:lnSpc>
              <a:defRPr/>
            </a:pPr>
            <a:r>
              <a:rPr lang="es-ES" sz="2800" i="1" dirty="0">
                <a:solidFill>
                  <a:srgbClr val="C00000"/>
                </a:solidFill>
                <a:effectLst>
                  <a:outerShdw blurRad="38100" dist="38100" dir="2700000" algn="tl">
                    <a:srgbClr val="000000">
                      <a:alpha val="43137"/>
                    </a:srgbClr>
                  </a:outerShdw>
                </a:effectLst>
                <a:latin typeface="Arial Black" pitchFamily="34" charset="0"/>
                <a:cs typeface="Arial" pitchFamily="34" charset="0"/>
              </a:rPr>
              <a:t>DIFERENCIAS ENTRE PIB Y PNB</a:t>
            </a:r>
          </a:p>
          <a:p>
            <a:pPr algn="ctr">
              <a:lnSpc>
                <a:spcPct val="150000"/>
              </a:lnSpc>
              <a:defRPr/>
            </a:pPr>
            <a:r>
              <a:rPr lang="es-ES" sz="2800" i="1" dirty="0">
                <a:solidFill>
                  <a:srgbClr val="0000CC"/>
                </a:solidFill>
                <a:effectLst>
                  <a:outerShdw blurRad="38100" dist="38100" dir="2700000" algn="tl">
                    <a:srgbClr val="000000">
                      <a:alpha val="43137"/>
                    </a:srgbClr>
                  </a:outerShdw>
                </a:effectLst>
                <a:latin typeface="Arial Black" pitchFamily="34" charset="0"/>
                <a:cs typeface="Arial" pitchFamily="34" charset="0"/>
              </a:rPr>
              <a:t>El Producto Nacional Bruto (PNB) </a:t>
            </a:r>
            <a:r>
              <a:rPr lang="es-ES" sz="2800" dirty="0">
                <a:solidFill>
                  <a:schemeClr val="tx1"/>
                </a:solidFill>
                <a:latin typeface="Arial" pitchFamily="34" charset="0"/>
                <a:cs typeface="Arial" pitchFamily="34" charset="0"/>
              </a:rPr>
              <a:t>procede de la medición de la producción que hacen ambos; y </a:t>
            </a:r>
            <a:r>
              <a:rPr lang="es-ES" sz="2800" i="1" dirty="0">
                <a:solidFill>
                  <a:schemeClr val="tx1"/>
                </a:solidFill>
                <a:effectLst>
                  <a:outerShdw blurRad="38100" dist="38100" dir="2700000" algn="tl">
                    <a:srgbClr val="000000">
                      <a:alpha val="43137"/>
                    </a:srgbClr>
                  </a:outerShdw>
                </a:effectLst>
                <a:latin typeface="Arial Black" pitchFamily="34" charset="0"/>
                <a:cs typeface="Arial" pitchFamily="34" charset="0"/>
              </a:rPr>
              <a:t>solo se incluyen los productos o servicios obtenidos por factores productivos residentes </a:t>
            </a:r>
            <a:r>
              <a:rPr lang="es-ES" sz="2800" dirty="0">
                <a:solidFill>
                  <a:schemeClr val="tx1"/>
                </a:solidFill>
                <a:latin typeface="Arial" pitchFamily="34" charset="0"/>
                <a:cs typeface="Arial" pitchFamily="34" charset="0"/>
              </a:rPr>
              <a:t>en el país de medición. </a:t>
            </a:r>
          </a:p>
          <a:p>
            <a:pPr algn="ctr">
              <a:lnSpc>
                <a:spcPct val="150000"/>
              </a:lnSpc>
              <a:defRPr/>
            </a:pPr>
            <a:r>
              <a:rPr lang="es-ES" sz="2800" dirty="0">
                <a:solidFill>
                  <a:schemeClr val="tx1"/>
                </a:solidFill>
                <a:latin typeface="Arial" pitchFamily="34" charset="0"/>
                <a:cs typeface="Arial" pitchFamily="34" charset="0"/>
              </a:rPr>
              <a:t>Por el contrario, </a:t>
            </a:r>
            <a:r>
              <a:rPr lang="es-ES" sz="2800" i="1" dirty="0">
                <a:solidFill>
                  <a:srgbClr val="0000CC"/>
                </a:solidFill>
                <a:effectLst>
                  <a:outerShdw blurRad="38100" dist="38100" dir="2700000" algn="tl">
                    <a:srgbClr val="000000">
                      <a:alpha val="43137"/>
                    </a:srgbClr>
                  </a:outerShdw>
                </a:effectLst>
                <a:latin typeface="Arial Black" pitchFamily="34" charset="0"/>
                <a:cs typeface="Arial" pitchFamily="34" charset="0"/>
              </a:rPr>
              <a:t>El Producto Interno Bruto (PIB) </a:t>
            </a:r>
            <a:r>
              <a:rPr lang="es-ES" sz="2800" i="1" dirty="0">
                <a:solidFill>
                  <a:schemeClr val="tx1"/>
                </a:solidFill>
                <a:effectLst>
                  <a:outerShdw blurRad="38100" dist="38100" dir="2700000" algn="tl">
                    <a:srgbClr val="000000">
                      <a:alpha val="43137"/>
                    </a:srgbClr>
                  </a:outerShdw>
                </a:effectLst>
                <a:latin typeface="Arial Black" pitchFamily="34" charset="0"/>
                <a:cs typeface="Arial" pitchFamily="34" charset="0"/>
              </a:rPr>
              <a:t>cuantifica la producción total llevada a cabo en un país, </a:t>
            </a:r>
            <a:r>
              <a:rPr lang="es-ES" sz="2800" dirty="0">
                <a:solidFill>
                  <a:schemeClr val="tx1"/>
                </a:solidFill>
                <a:latin typeface="Arial" pitchFamily="34" charset="0"/>
                <a:cs typeface="Arial" pitchFamily="34" charset="0"/>
              </a:rPr>
              <a:t>independiente de la residencia del factor productivo que la genera. </a:t>
            </a:r>
          </a:p>
        </p:txBody>
      </p:sp>
    </p:spTree>
    <p:extLst>
      <p:ext uri="{BB962C8B-B14F-4D97-AF65-F5344CB8AC3E}">
        <p14:creationId xmlns:p14="http://schemas.microsoft.com/office/powerpoint/2010/main" val="400950141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2818"/>
                                        </p:tgtEl>
                                        <p:attrNameLst>
                                          <p:attrName>style.visibility</p:attrName>
                                        </p:attrNameLst>
                                      </p:cBhvr>
                                      <p:to>
                                        <p:strVal val="visible"/>
                                      </p:to>
                                    </p:set>
                                    <p:animEffect transition="in" filter="checkerboard(across)">
                                      <p:cBhvr>
                                        <p:cTn id="7" dur="500"/>
                                        <p:tgtEl>
                                          <p:spTgt spid="162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106363" y="-27384"/>
            <a:ext cx="9002712"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algn="ctr" eaLnBrk="0" fontAlgn="base" hangingPunct="0">
              <a:spcBef>
                <a:spcPct val="0"/>
              </a:spcBef>
              <a:spcAft>
                <a:spcPct val="0"/>
              </a:spcAft>
              <a:defRPr sz="2400" b="1">
                <a:solidFill>
                  <a:schemeClr val="bg1"/>
                </a:solidFill>
                <a:latin typeface="Arial" charset="0"/>
              </a:defRPr>
            </a:lvl6pPr>
            <a:lvl7pPr marL="2971800" indent="-228600" algn="ctr" eaLnBrk="0" fontAlgn="base" hangingPunct="0">
              <a:spcBef>
                <a:spcPct val="0"/>
              </a:spcBef>
              <a:spcAft>
                <a:spcPct val="0"/>
              </a:spcAft>
              <a:defRPr sz="2400" b="1">
                <a:solidFill>
                  <a:schemeClr val="bg1"/>
                </a:solidFill>
                <a:latin typeface="Arial" charset="0"/>
              </a:defRPr>
            </a:lvl7pPr>
            <a:lvl8pPr marL="3429000" indent="-228600" algn="ctr" eaLnBrk="0" fontAlgn="base" hangingPunct="0">
              <a:spcBef>
                <a:spcPct val="0"/>
              </a:spcBef>
              <a:spcAft>
                <a:spcPct val="0"/>
              </a:spcAft>
              <a:defRPr sz="2400" b="1">
                <a:solidFill>
                  <a:schemeClr val="bg1"/>
                </a:solidFill>
                <a:latin typeface="Arial" charset="0"/>
              </a:defRPr>
            </a:lvl8pPr>
            <a:lvl9pPr marL="3886200" indent="-228600" algn="ctr" eaLnBrk="0" fontAlgn="base" hangingPunct="0">
              <a:spcBef>
                <a:spcPct val="0"/>
              </a:spcBef>
              <a:spcAft>
                <a:spcPct val="0"/>
              </a:spcAft>
              <a:defRPr sz="2400" b="1">
                <a:solidFill>
                  <a:schemeClr val="bg1"/>
                </a:solidFill>
                <a:latin typeface="Arial" charset="0"/>
              </a:defRPr>
            </a:lvl9pPr>
          </a:lstStyle>
          <a:p>
            <a:pPr algn="ctr">
              <a:lnSpc>
                <a:spcPct val="150000"/>
              </a:lnSpc>
              <a:defRPr/>
            </a:pPr>
            <a:r>
              <a:rPr lang="es-ES" sz="2600" dirty="0">
                <a:solidFill>
                  <a:schemeClr val="tx1"/>
                </a:solidFill>
                <a:latin typeface="Arial" pitchFamily="34" charset="0"/>
                <a:cs typeface="Arial" pitchFamily="34" charset="0"/>
              </a:rPr>
              <a:t>Ejemplo: si una cantante, </a:t>
            </a:r>
            <a:r>
              <a:rPr lang="es-ES" sz="2600" i="1" dirty="0">
                <a:solidFill>
                  <a:schemeClr val="tx1"/>
                </a:solidFill>
                <a:effectLst>
                  <a:outerShdw blurRad="38100" dist="38100" dir="2700000" algn="tl">
                    <a:srgbClr val="000000">
                      <a:alpha val="43137"/>
                    </a:srgbClr>
                  </a:outerShdw>
                </a:effectLst>
                <a:latin typeface="Arial Black" pitchFamily="34" charset="0"/>
                <a:cs typeface="Arial" pitchFamily="34" charset="0"/>
              </a:rPr>
              <a:t>residente en Colombia, da un concierto en España,</a:t>
            </a:r>
            <a:r>
              <a:rPr lang="es-ES" sz="2600" dirty="0">
                <a:solidFill>
                  <a:schemeClr val="tx1"/>
                </a:solidFill>
                <a:latin typeface="Arial" pitchFamily="34" charset="0"/>
                <a:cs typeface="Arial" pitchFamily="34" charset="0"/>
              </a:rPr>
              <a:t> este servicio se incluirá en el </a:t>
            </a:r>
            <a:r>
              <a:rPr lang="es-ES" sz="2800" i="1" dirty="0">
                <a:solidFill>
                  <a:srgbClr val="C00000"/>
                </a:solidFill>
                <a:effectLst>
                  <a:outerShdw blurRad="38100" dist="38100" dir="2700000" algn="tl">
                    <a:srgbClr val="000000">
                      <a:alpha val="43137"/>
                    </a:srgbClr>
                  </a:outerShdw>
                </a:effectLst>
                <a:latin typeface="Arial Black" pitchFamily="34" charset="0"/>
                <a:cs typeface="Arial" pitchFamily="34" charset="0"/>
              </a:rPr>
              <a:t>PIB de España y no en el de Colombia.  </a:t>
            </a:r>
            <a:r>
              <a:rPr lang="es-ES" sz="2600" dirty="0">
                <a:solidFill>
                  <a:schemeClr val="tx1"/>
                </a:solidFill>
                <a:latin typeface="Arial" pitchFamily="34" charset="0"/>
                <a:cs typeface="Arial" pitchFamily="34" charset="0"/>
              </a:rPr>
              <a:t>Pero </a:t>
            </a:r>
            <a:r>
              <a:rPr lang="es-ES" sz="2800" i="1" dirty="0">
                <a:solidFill>
                  <a:srgbClr val="0000CC"/>
                </a:solidFill>
                <a:effectLst>
                  <a:outerShdw blurRad="38100" dist="38100" dir="2700000" algn="tl">
                    <a:srgbClr val="000000">
                      <a:alpha val="43137"/>
                    </a:srgbClr>
                  </a:outerShdw>
                </a:effectLst>
                <a:latin typeface="Arial Black" pitchFamily="34" charset="0"/>
                <a:cs typeface="Arial" pitchFamily="34" charset="0"/>
              </a:rPr>
              <a:t>se incluirá en el PNB de Colombia </a:t>
            </a:r>
            <a:r>
              <a:rPr lang="es-ES" sz="2600" dirty="0">
                <a:solidFill>
                  <a:schemeClr val="tx1"/>
                </a:solidFill>
                <a:latin typeface="Arial" pitchFamily="34" charset="0"/>
                <a:cs typeface="Arial" pitchFamily="34" charset="0"/>
              </a:rPr>
              <a:t>(país de residencia),</a:t>
            </a:r>
            <a:r>
              <a:rPr lang="es-ES" sz="2600" i="1" dirty="0">
                <a:solidFill>
                  <a:srgbClr val="0000CC"/>
                </a:solidFill>
                <a:latin typeface="Arial" pitchFamily="34" charset="0"/>
                <a:cs typeface="Arial" pitchFamily="34" charset="0"/>
              </a:rPr>
              <a:t> </a:t>
            </a:r>
            <a:r>
              <a:rPr lang="es-ES" sz="2600" dirty="0">
                <a:solidFill>
                  <a:schemeClr val="tx1"/>
                </a:solidFill>
                <a:latin typeface="Arial" pitchFamily="34" charset="0"/>
                <a:cs typeface="Arial" pitchFamily="34" charset="0"/>
              </a:rPr>
              <a:t>pero no en el de España.</a:t>
            </a:r>
          </a:p>
          <a:p>
            <a:pPr algn="ctr">
              <a:lnSpc>
                <a:spcPct val="150000"/>
              </a:lnSpc>
              <a:defRPr/>
            </a:pPr>
            <a:r>
              <a:rPr lang="es-ES" sz="2800" i="1" u="sng" dirty="0">
                <a:solidFill>
                  <a:srgbClr val="C00000"/>
                </a:solidFill>
                <a:effectLst>
                  <a:outerShdw blurRad="38100" dist="38100" dir="2700000" algn="tl">
                    <a:srgbClr val="000000">
                      <a:alpha val="43137"/>
                    </a:srgbClr>
                  </a:outerShdw>
                </a:effectLst>
                <a:latin typeface="Arial Black" pitchFamily="34" charset="0"/>
                <a:cs typeface="Arial" pitchFamily="34" charset="0"/>
              </a:rPr>
              <a:t>En economías cerradas </a:t>
            </a:r>
            <a:r>
              <a:rPr lang="es-ES" sz="2600" dirty="0">
                <a:solidFill>
                  <a:schemeClr val="tx1"/>
                </a:solidFill>
                <a:latin typeface="Arial" pitchFamily="34" charset="0"/>
                <a:cs typeface="Arial" pitchFamily="34" charset="0"/>
              </a:rPr>
              <a:t>(economía que no tienen ningún contacto con el resto del mundo), el                 </a:t>
            </a:r>
            <a:r>
              <a:rPr lang="es-ES" sz="2600" i="1" dirty="0">
                <a:solidFill>
                  <a:srgbClr val="0000CC"/>
                </a:solidFill>
                <a:effectLst>
                  <a:outerShdw blurRad="38100" dist="38100" dir="2700000" algn="tl">
                    <a:srgbClr val="000000">
                      <a:alpha val="43137"/>
                    </a:srgbClr>
                  </a:outerShdw>
                </a:effectLst>
                <a:latin typeface="Arial Black" pitchFamily="34" charset="0"/>
                <a:cs typeface="Arial" pitchFamily="34" charset="0"/>
              </a:rPr>
              <a:t>PNB = PIB.</a:t>
            </a:r>
          </a:p>
          <a:p>
            <a:pPr algn="ctr">
              <a:lnSpc>
                <a:spcPct val="150000"/>
              </a:lnSpc>
              <a:defRPr/>
            </a:pPr>
            <a:r>
              <a:rPr lang="es-ES" sz="2800" i="1" u="sng" dirty="0">
                <a:solidFill>
                  <a:srgbClr val="C00000"/>
                </a:solidFill>
                <a:effectLst>
                  <a:outerShdw blurRad="38100" dist="38100" dir="2700000" algn="tl">
                    <a:srgbClr val="000000">
                      <a:alpha val="43137"/>
                    </a:srgbClr>
                  </a:outerShdw>
                </a:effectLst>
                <a:latin typeface="Arial Black" pitchFamily="34" charset="0"/>
                <a:cs typeface="Arial" pitchFamily="34" charset="0"/>
              </a:rPr>
              <a:t>En economías abiertas al exterior </a:t>
            </a:r>
            <a:r>
              <a:rPr lang="es-ES" sz="2800" i="1" dirty="0">
                <a:solidFill>
                  <a:schemeClr val="tx1"/>
                </a:solidFill>
                <a:effectLst>
                  <a:outerShdw blurRad="38100" dist="38100" dir="2700000" algn="tl">
                    <a:srgbClr val="000000">
                      <a:alpha val="43137"/>
                    </a:srgbClr>
                  </a:outerShdw>
                </a:effectLst>
                <a:latin typeface="Arial Black" pitchFamily="34" charset="0"/>
                <a:cs typeface="Arial" pitchFamily="34" charset="0"/>
              </a:rPr>
              <a:t> </a:t>
            </a:r>
            <a:r>
              <a:rPr lang="es-ES" sz="2600" dirty="0">
                <a:solidFill>
                  <a:schemeClr val="tx1"/>
                </a:solidFill>
                <a:latin typeface="Arial" pitchFamily="34" charset="0"/>
                <a:cs typeface="Arial" pitchFamily="34" charset="0"/>
              </a:rPr>
              <a:t>se obtiene el PNB a través del PIB, a partir de la siguiente relación: </a:t>
            </a:r>
          </a:p>
          <a:p>
            <a:pPr algn="ctr">
              <a:lnSpc>
                <a:spcPct val="150000"/>
              </a:lnSpc>
              <a:defRPr/>
            </a:pPr>
            <a:r>
              <a:rPr lang="es-ES" sz="2800" i="1" dirty="0">
                <a:solidFill>
                  <a:srgbClr val="C00000"/>
                </a:solidFill>
                <a:effectLst>
                  <a:outerShdw blurRad="38100" dist="38100" dir="2700000" algn="tl">
                    <a:srgbClr val="000000">
                      <a:alpha val="43137"/>
                    </a:srgbClr>
                  </a:outerShdw>
                </a:effectLst>
                <a:latin typeface="Arial Black" pitchFamily="34" charset="0"/>
                <a:cs typeface="Arial" pitchFamily="34" charset="0"/>
              </a:rPr>
              <a:t>PNB = PIB + </a:t>
            </a:r>
            <a:r>
              <a:rPr lang="es-ES" sz="2800" i="1" dirty="0" err="1">
                <a:solidFill>
                  <a:srgbClr val="C00000"/>
                </a:solidFill>
                <a:effectLst>
                  <a:outerShdw blurRad="38100" dist="38100" dir="2700000" algn="tl">
                    <a:srgbClr val="000000">
                      <a:alpha val="43137"/>
                    </a:srgbClr>
                  </a:outerShdw>
                </a:effectLst>
                <a:latin typeface="Arial Black" pitchFamily="34" charset="0"/>
                <a:cs typeface="Arial" pitchFamily="34" charset="0"/>
              </a:rPr>
              <a:t>RnRM</a:t>
            </a:r>
            <a:endParaRPr lang="es-ES" sz="2800" i="1" dirty="0">
              <a:solidFill>
                <a:srgbClr val="C00000"/>
              </a:solidFill>
              <a:effectLst>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51856960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2818"/>
                                        </p:tgtEl>
                                        <p:attrNameLst>
                                          <p:attrName>style.visibility</p:attrName>
                                        </p:attrNameLst>
                                      </p:cBhvr>
                                      <p:to>
                                        <p:strVal val="visible"/>
                                      </p:to>
                                    </p:set>
                                    <p:animEffect transition="in" filter="checkerboard(across)">
                                      <p:cBhvr>
                                        <p:cTn id="7" dur="500"/>
                                        <p:tgtEl>
                                          <p:spTgt spid="162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34925" y="116632"/>
            <a:ext cx="9002713"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algn="ctr" eaLnBrk="0" fontAlgn="base" hangingPunct="0">
              <a:spcBef>
                <a:spcPct val="0"/>
              </a:spcBef>
              <a:spcAft>
                <a:spcPct val="0"/>
              </a:spcAft>
              <a:defRPr sz="2400" b="1">
                <a:solidFill>
                  <a:schemeClr val="bg1"/>
                </a:solidFill>
                <a:latin typeface="Arial" charset="0"/>
              </a:defRPr>
            </a:lvl6pPr>
            <a:lvl7pPr marL="2971800" indent="-228600" algn="ctr" eaLnBrk="0" fontAlgn="base" hangingPunct="0">
              <a:spcBef>
                <a:spcPct val="0"/>
              </a:spcBef>
              <a:spcAft>
                <a:spcPct val="0"/>
              </a:spcAft>
              <a:defRPr sz="2400" b="1">
                <a:solidFill>
                  <a:schemeClr val="bg1"/>
                </a:solidFill>
                <a:latin typeface="Arial" charset="0"/>
              </a:defRPr>
            </a:lvl7pPr>
            <a:lvl8pPr marL="3429000" indent="-228600" algn="ctr" eaLnBrk="0" fontAlgn="base" hangingPunct="0">
              <a:spcBef>
                <a:spcPct val="0"/>
              </a:spcBef>
              <a:spcAft>
                <a:spcPct val="0"/>
              </a:spcAft>
              <a:defRPr sz="2400" b="1">
                <a:solidFill>
                  <a:schemeClr val="bg1"/>
                </a:solidFill>
                <a:latin typeface="Arial" charset="0"/>
              </a:defRPr>
            </a:lvl8pPr>
            <a:lvl9pPr marL="3886200" indent="-228600" algn="ctr" eaLnBrk="0" fontAlgn="base" hangingPunct="0">
              <a:spcBef>
                <a:spcPct val="0"/>
              </a:spcBef>
              <a:spcAft>
                <a:spcPct val="0"/>
              </a:spcAft>
              <a:defRPr sz="2400" b="1">
                <a:solidFill>
                  <a:schemeClr val="bg1"/>
                </a:solidFill>
                <a:latin typeface="Arial" charset="0"/>
              </a:defRPr>
            </a:lvl9pPr>
          </a:lstStyle>
          <a:p>
            <a:pPr algn="ctr">
              <a:lnSpc>
                <a:spcPct val="150000"/>
              </a:lnSpc>
              <a:defRPr/>
            </a:pPr>
            <a:r>
              <a:rPr lang="es-ES" altLang="es-CO" sz="2800" i="1" dirty="0" err="1">
                <a:solidFill>
                  <a:srgbClr val="C00000"/>
                </a:solidFill>
                <a:latin typeface="Arial Black" pitchFamily="34" charset="0"/>
              </a:rPr>
              <a:t>RnRM</a:t>
            </a:r>
            <a:r>
              <a:rPr lang="es-ES" altLang="es-CO" sz="2800" dirty="0">
                <a:solidFill>
                  <a:srgbClr val="C00000"/>
                </a:solidFill>
                <a:latin typeface="Arial Black" pitchFamily="34" charset="0"/>
              </a:rPr>
              <a:t> : </a:t>
            </a:r>
            <a:r>
              <a:rPr lang="es-ES" altLang="es-CO" sz="2800" dirty="0">
                <a:solidFill>
                  <a:schemeClr val="tx1"/>
                </a:solidFill>
              </a:rPr>
              <a:t>diferencia entre:</a:t>
            </a:r>
          </a:p>
          <a:p>
            <a:pPr marL="457200" indent="-457200" algn="ctr">
              <a:lnSpc>
                <a:spcPct val="150000"/>
              </a:lnSpc>
              <a:buClr>
                <a:srgbClr val="C00000"/>
              </a:buClr>
              <a:buFont typeface="Wingdings" pitchFamily="2" charset="2"/>
              <a:buChar char="Ø"/>
              <a:defRPr/>
            </a:pPr>
            <a:r>
              <a:rPr lang="es-ES" altLang="es-CO" sz="2800" dirty="0">
                <a:solidFill>
                  <a:schemeClr val="tx1"/>
                </a:solidFill>
              </a:rPr>
              <a:t> </a:t>
            </a:r>
            <a:r>
              <a:rPr lang="es-ES" altLang="es-CO" sz="2800" dirty="0">
                <a:solidFill>
                  <a:schemeClr val="tx1"/>
                </a:solidFill>
                <a:latin typeface="Arial" pitchFamily="34" charset="0"/>
                <a:cs typeface="Arial" pitchFamily="34" charset="0"/>
              </a:rPr>
              <a:t>rentas primarias </a:t>
            </a:r>
            <a:r>
              <a:rPr lang="es-ES" altLang="es-CO" sz="2800" i="1" dirty="0">
                <a:solidFill>
                  <a:schemeClr val="tx1"/>
                </a:solidFill>
                <a:effectLst>
                  <a:outerShdw blurRad="38100" dist="38100" dir="2700000" algn="tl">
                    <a:srgbClr val="000000">
                      <a:alpha val="43137"/>
                    </a:srgbClr>
                  </a:outerShdw>
                </a:effectLst>
                <a:latin typeface="Arial Black" pitchFamily="34" charset="0"/>
                <a:cs typeface="Arial" pitchFamily="34" charset="0"/>
              </a:rPr>
              <a:t>generadas </a:t>
            </a:r>
            <a:r>
              <a:rPr lang="es-ES" altLang="es-CO" sz="2800" i="1" dirty="0">
                <a:solidFill>
                  <a:srgbClr val="0000CC"/>
                </a:solidFill>
                <a:effectLst>
                  <a:outerShdw blurRad="38100" dist="38100" dir="2700000" algn="tl">
                    <a:srgbClr val="000000">
                      <a:alpha val="43137"/>
                    </a:srgbClr>
                  </a:outerShdw>
                </a:effectLst>
                <a:latin typeface="Arial Black" pitchFamily="34" charset="0"/>
                <a:cs typeface="Arial" pitchFamily="34" charset="0"/>
              </a:rPr>
              <a:t>fuera del territorio nacional</a:t>
            </a:r>
            <a:r>
              <a:rPr lang="es-ES" altLang="es-CO" sz="2800" i="1" dirty="0">
                <a:solidFill>
                  <a:schemeClr val="tx1"/>
                </a:solidFill>
                <a:effectLst>
                  <a:outerShdw blurRad="38100" dist="38100" dir="2700000" algn="tl">
                    <a:srgbClr val="000000">
                      <a:alpha val="43137"/>
                    </a:srgbClr>
                  </a:outerShdw>
                </a:effectLst>
                <a:latin typeface="Arial Black" pitchFamily="34" charset="0"/>
                <a:cs typeface="Arial" pitchFamily="34" charset="0"/>
              </a:rPr>
              <a:t> por residentes </a:t>
            </a:r>
          </a:p>
          <a:p>
            <a:pPr marL="457200" indent="-457200" algn="ctr">
              <a:lnSpc>
                <a:spcPct val="150000"/>
              </a:lnSpc>
              <a:buClr>
                <a:srgbClr val="C00000"/>
              </a:buClr>
              <a:buFont typeface="Wingdings" pitchFamily="2" charset="2"/>
              <a:buChar char="Ø"/>
              <a:defRPr/>
            </a:pPr>
            <a:r>
              <a:rPr lang="es-ES" altLang="es-CO" sz="2800" dirty="0">
                <a:solidFill>
                  <a:schemeClr val="tx1"/>
                </a:solidFill>
                <a:latin typeface="Arial" pitchFamily="34" charset="0"/>
                <a:cs typeface="Arial" pitchFamily="34" charset="0"/>
              </a:rPr>
              <a:t>rentas primarias </a:t>
            </a:r>
            <a:r>
              <a:rPr lang="es-ES" altLang="es-CO" sz="2800" i="1" dirty="0">
                <a:solidFill>
                  <a:schemeClr val="tx1"/>
                </a:solidFill>
                <a:effectLst>
                  <a:outerShdw blurRad="38100" dist="38100" dir="2700000" algn="tl">
                    <a:srgbClr val="000000">
                      <a:alpha val="43137"/>
                    </a:srgbClr>
                  </a:outerShdw>
                </a:effectLst>
                <a:latin typeface="Arial Black" pitchFamily="34" charset="0"/>
                <a:cs typeface="Arial" pitchFamily="34" charset="0"/>
              </a:rPr>
              <a:t>generadas </a:t>
            </a:r>
            <a:r>
              <a:rPr lang="es-ES" altLang="es-CO" sz="2800" i="1" dirty="0">
                <a:solidFill>
                  <a:srgbClr val="0000CC"/>
                </a:solidFill>
                <a:effectLst>
                  <a:outerShdw blurRad="38100" dist="38100" dir="2700000" algn="tl">
                    <a:srgbClr val="000000">
                      <a:alpha val="43137"/>
                    </a:srgbClr>
                  </a:outerShdw>
                </a:effectLst>
                <a:latin typeface="Arial Black" pitchFamily="34" charset="0"/>
                <a:cs typeface="Arial" pitchFamily="34" charset="0"/>
              </a:rPr>
              <a:t>en el interior que serán percibidas </a:t>
            </a:r>
            <a:r>
              <a:rPr lang="es-ES" altLang="es-CO" sz="2800" i="1" dirty="0">
                <a:solidFill>
                  <a:schemeClr val="tx1"/>
                </a:solidFill>
                <a:effectLst>
                  <a:outerShdw blurRad="38100" dist="38100" dir="2700000" algn="tl">
                    <a:srgbClr val="000000">
                      <a:alpha val="43137"/>
                    </a:srgbClr>
                  </a:outerShdw>
                </a:effectLst>
                <a:latin typeface="Arial Black" pitchFamily="34" charset="0"/>
                <a:cs typeface="Arial" pitchFamily="34" charset="0"/>
              </a:rPr>
              <a:t>por no residentes.</a:t>
            </a:r>
          </a:p>
          <a:p>
            <a:pPr algn="ctr">
              <a:lnSpc>
                <a:spcPct val="150000"/>
              </a:lnSpc>
              <a:defRPr/>
            </a:pPr>
            <a:r>
              <a:rPr lang="es-ES" altLang="es-CO" sz="2800" dirty="0">
                <a:solidFill>
                  <a:schemeClr val="tx1"/>
                </a:solidFill>
              </a:rPr>
              <a:t>Para obtener el </a:t>
            </a:r>
            <a:r>
              <a:rPr lang="es-ES" altLang="es-CO" sz="3600" dirty="0">
                <a:solidFill>
                  <a:srgbClr val="C00000"/>
                </a:solidFill>
                <a:latin typeface="Arial Black" pitchFamily="34" charset="0"/>
              </a:rPr>
              <a:t>PNB,</a:t>
            </a:r>
            <a:r>
              <a:rPr lang="es-ES" altLang="es-CO" sz="3600" dirty="0">
                <a:solidFill>
                  <a:schemeClr val="tx1"/>
                </a:solidFill>
              </a:rPr>
              <a:t> </a:t>
            </a:r>
            <a:r>
              <a:rPr lang="es-ES" altLang="es-CO" sz="2800" dirty="0">
                <a:solidFill>
                  <a:schemeClr val="tx1"/>
                </a:solidFill>
                <a:latin typeface="Arial" pitchFamily="34" charset="0"/>
                <a:cs typeface="Arial" pitchFamily="34" charset="0"/>
              </a:rPr>
              <a:t>hay que </a:t>
            </a:r>
            <a:r>
              <a:rPr lang="es-ES" altLang="es-CO" sz="2800" u="sng" dirty="0">
                <a:solidFill>
                  <a:srgbClr val="C00000"/>
                </a:solidFill>
                <a:effectLst>
                  <a:outerShdw blurRad="38100" dist="38100" dir="2700000" algn="tl">
                    <a:srgbClr val="000000">
                      <a:alpha val="43137"/>
                    </a:srgbClr>
                  </a:outerShdw>
                </a:effectLst>
                <a:latin typeface="Arial Black" pitchFamily="34" charset="0"/>
                <a:cs typeface="Arial" pitchFamily="34" charset="0"/>
              </a:rPr>
              <a:t>sumarle </a:t>
            </a:r>
            <a:r>
              <a:rPr lang="es-ES" altLang="es-CO" sz="2800" dirty="0">
                <a:solidFill>
                  <a:schemeClr val="tx1"/>
                </a:solidFill>
                <a:latin typeface="Arial" pitchFamily="34" charset="0"/>
                <a:cs typeface="Arial" pitchFamily="34" charset="0"/>
              </a:rPr>
              <a:t>al PIB, </a:t>
            </a:r>
            <a:r>
              <a:rPr lang="es-ES" altLang="es-CO" sz="2800" i="1" dirty="0">
                <a:solidFill>
                  <a:srgbClr val="0000CC"/>
                </a:solidFill>
                <a:effectLst>
                  <a:outerShdw blurRad="38100" dist="38100" dir="2700000" algn="tl">
                    <a:srgbClr val="000000">
                      <a:alpha val="43137"/>
                    </a:srgbClr>
                  </a:outerShdw>
                </a:effectLst>
                <a:latin typeface="Arial Black" pitchFamily="34" charset="0"/>
              </a:rPr>
              <a:t>la renta de los factores nacionales obtenidas en el extranjero</a:t>
            </a:r>
            <a:r>
              <a:rPr lang="es-ES" altLang="es-CO" sz="2800" i="1" dirty="0">
                <a:solidFill>
                  <a:schemeClr val="bg2">
                    <a:lumMod val="25000"/>
                  </a:schemeClr>
                </a:solidFill>
                <a:effectLst>
                  <a:outerShdw blurRad="38100" dist="38100" dir="2700000" algn="tl">
                    <a:srgbClr val="000000">
                      <a:alpha val="43137"/>
                    </a:srgbClr>
                  </a:outerShdw>
                </a:effectLst>
                <a:latin typeface="Arial Black" pitchFamily="34" charset="0"/>
              </a:rPr>
              <a:t> </a:t>
            </a:r>
            <a:r>
              <a:rPr lang="es-ES" altLang="es-CO" sz="2800" dirty="0">
                <a:solidFill>
                  <a:schemeClr val="tx1"/>
                </a:solidFill>
              </a:rPr>
              <a:t>(salarios, intereses, beneficios) y </a:t>
            </a:r>
            <a:r>
              <a:rPr lang="es-ES" altLang="es-CO" sz="2800" u="sng" dirty="0">
                <a:solidFill>
                  <a:srgbClr val="C00000"/>
                </a:solidFill>
                <a:effectLst>
                  <a:outerShdw blurRad="38100" dist="38100" dir="2700000" algn="tl">
                    <a:srgbClr val="000000">
                      <a:alpha val="43137"/>
                    </a:srgbClr>
                  </a:outerShdw>
                </a:effectLst>
                <a:latin typeface="Arial Black" pitchFamily="34" charset="0"/>
              </a:rPr>
              <a:t>restarle</a:t>
            </a:r>
            <a:r>
              <a:rPr lang="es-ES" altLang="es-CO" sz="2800" i="1" dirty="0">
                <a:solidFill>
                  <a:srgbClr val="0000CC"/>
                </a:solidFill>
                <a:latin typeface="Arial Black" pitchFamily="34" charset="0"/>
              </a:rPr>
              <a:t> </a:t>
            </a:r>
            <a:r>
              <a:rPr lang="es-ES" altLang="es-CO" sz="2800" i="1" dirty="0">
                <a:solidFill>
                  <a:schemeClr val="tx1"/>
                </a:solidFill>
                <a:effectLst>
                  <a:outerShdw blurRad="38100" dist="38100" dir="2700000" algn="tl">
                    <a:srgbClr val="000000">
                      <a:alpha val="43137"/>
                    </a:srgbClr>
                  </a:outerShdw>
                </a:effectLst>
                <a:latin typeface="Arial Black" pitchFamily="34" charset="0"/>
              </a:rPr>
              <a:t>la parte que los factores extranjeros </a:t>
            </a:r>
            <a:r>
              <a:rPr lang="es-ES" altLang="es-CO" sz="2800" dirty="0">
                <a:solidFill>
                  <a:schemeClr val="tx1"/>
                </a:solidFill>
              </a:rPr>
              <a:t>han obtenido en el país de cálculo.</a:t>
            </a:r>
          </a:p>
        </p:txBody>
      </p:sp>
    </p:spTree>
    <p:extLst>
      <p:ext uri="{BB962C8B-B14F-4D97-AF65-F5344CB8AC3E}">
        <p14:creationId xmlns:p14="http://schemas.microsoft.com/office/powerpoint/2010/main" val="317571942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2818"/>
                                        </p:tgtEl>
                                        <p:attrNameLst>
                                          <p:attrName>style.visibility</p:attrName>
                                        </p:attrNameLst>
                                      </p:cBhvr>
                                      <p:to>
                                        <p:strVal val="visible"/>
                                      </p:to>
                                    </p:set>
                                    <p:animEffect transition="in" filter="checkerboard(across)">
                                      <p:cBhvr>
                                        <p:cTn id="7" dur="500"/>
                                        <p:tgtEl>
                                          <p:spTgt spid="162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34925" y="1124744"/>
            <a:ext cx="9036050"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algn="ctr" eaLnBrk="0" fontAlgn="base" hangingPunct="0">
              <a:spcBef>
                <a:spcPct val="0"/>
              </a:spcBef>
              <a:spcAft>
                <a:spcPct val="0"/>
              </a:spcAft>
              <a:defRPr sz="2400" b="1">
                <a:solidFill>
                  <a:schemeClr val="bg1"/>
                </a:solidFill>
                <a:latin typeface="Arial" charset="0"/>
              </a:defRPr>
            </a:lvl6pPr>
            <a:lvl7pPr marL="2971800" indent="-228600" algn="ctr" eaLnBrk="0" fontAlgn="base" hangingPunct="0">
              <a:spcBef>
                <a:spcPct val="0"/>
              </a:spcBef>
              <a:spcAft>
                <a:spcPct val="0"/>
              </a:spcAft>
              <a:defRPr sz="2400" b="1">
                <a:solidFill>
                  <a:schemeClr val="bg1"/>
                </a:solidFill>
                <a:latin typeface="Arial" charset="0"/>
              </a:defRPr>
            </a:lvl7pPr>
            <a:lvl8pPr marL="3429000" indent="-228600" algn="ctr" eaLnBrk="0" fontAlgn="base" hangingPunct="0">
              <a:spcBef>
                <a:spcPct val="0"/>
              </a:spcBef>
              <a:spcAft>
                <a:spcPct val="0"/>
              </a:spcAft>
              <a:defRPr sz="2400" b="1">
                <a:solidFill>
                  <a:schemeClr val="bg1"/>
                </a:solidFill>
                <a:latin typeface="Arial" charset="0"/>
              </a:defRPr>
            </a:lvl8pPr>
            <a:lvl9pPr marL="3886200" indent="-228600" algn="ctr" eaLnBrk="0" fontAlgn="base" hangingPunct="0">
              <a:spcBef>
                <a:spcPct val="0"/>
              </a:spcBef>
              <a:spcAft>
                <a:spcPct val="0"/>
              </a:spcAft>
              <a:defRPr sz="2400" b="1">
                <a:solidFill>
                  <a:schemeClr val="bg1"/>
                </a:solidFill>
                <a:latin typeface="Arial" charset="0"/>
              </a:defRPr>
            </a:lvl9pPr>
          </a:lstStyle>
          <a:p>
            <a:pPr algn="ctr" eaLnBrk="1" hangingPunct="1">
              <a:lnSpc>
                <a:spcPct val="150000"/>
              </a:lnSpc>
            </a:pPr>
            <a:r>
              <a:rPr lang="es-ES_tradnl" altLang="es-CO" sz="2600" dirty="0">
                <a:solidFill>
                  <a:schemeClr val="tx1"/>
                </a:solidFill>
              </a:rPr>
              <a:t>El P.I.B se puede calcular de  dos maneras. </a:t>
            </a:r>
          </a:p>
          <a:p>
            <a:pPr algn="ctr" eaLnBrk="1" hangingPunct="1">
              <a:lnSpc>
                <a:spcPct val="150000"/>
              </a:lnSpc>
            </a:pPr>
            <a:r>
              <a:rPr lang="es-ES_tradnl" altLang="es-CO" sz="2800" i="1" dirty="0">
                <a:solidFill>
                  <a:srgbClr val="CC0000"/>
                </a:solidFill>
                <a:effectLst>
                  <a:outerShdw blurRad="38100" dist="38100" dir="2700000" algn="tl">
                    <a:srgbClr val="000000">
                      <a:alpha val="43137"/>
                    </a:srgbClr>
                  </a:outerShdw>
                </a:effectLst>
                <a:latin typeface="Arial Black" pitchFamily="34" charset="0"/>
              </a:rPr>
              <a:t>1ª</a:t>
            </a:r>
            <a:r>
              <a:rPr lang="es-ES_tradnl" altLang="es-CO" sz="2800" i="1" dirty="0">
                <a:solidFill>
                  <a:schemeClr val="tx1"/>
                </a:solidFill>
                <a:effectLst>
                  <a:outerShdw blurRad="38100" dist="38100" dir="2700000" algn="tl">
                    <a:srgbClr val="000000">
                      <a:alpha val="43137"/>
                    </a:srgbClr>
                  </a:outerShdw>
                </a:effectLst>
              </a:rPr>
              <a:t> </a:t>
            </a:r>
            <a:r>
              <a:rPr lang="es-ES_tradnl" altLang="es-CO" sz="2800" i="1" dirty="0">
                <a:solidFill>
                  <a:srgbClr val="CC0000"/>
                </a:solidFill>
                <a:effectLst>
                  <a:outerShdw blurRad="38100" dist="38100" dir="2700000" algn="tl">
                    <a:srgbClr val="000000">
                      <a:alpha val="43137"/>
                    </a:srgbClr>
                  </a:outerShdw>
                </a:effectLst>
                <a:latin typeface="Arial Black" pitchFamily="34" charset="0"/>
              </a:rPr>
              <a:t>Por medio del enfoque gasto </a:t>
            </a:r>
          </a:p>
          <a:p>
            <a:pPr algn="ctr" eaLnBrk="1" hangingPunct="1">
              <a:lnSpc>
                <a:spcPct val="150000"/>
              </a:lnSpc>
            </a:pPr>
            <a:r>
              <a:rPr lang="es-ES_tradnl" altLang="es-CO" sz="2800" i="1" dirty="0">
                <a:solidFill>
                  <a:srgbClr val="CC0000"/>
                </a:solidFill>
                <a:effectLst>
                  <a:outerShdw blurRad="38100" dist="38100" dir="2700000" algn="tl">
                    <a:srgbClr val="000000">
                      <a:alpha val="43137"/>
                    </a:srgbClr>
                  </a:outerShdw>
                </a:effectLst>
                <a:latin typeface="Arial Black" pitchFamily="34" charset="0"/>
              </a:rPr>
              <a:t>2ª</a:t>
            </a:r>
            <a:r>
              <a:rPr lang="es-ES_tradnl" altLang="es-CO" sz="2800" i="1" dirty="0">
                <a:solidFill>
                  <a:schemeClr val="tx1"/>
                </a:solidFill>
                <a:effectLst>
                  <a:outerShdw blurRad="38100" dist="38100" dir="2700000" algn="tl">
                    <a:srgbClr val="000000">
                      <a:alpha val="43137"/>
                    </a:srgbClr>
                  </a:outerShdw>
                </a:effectLst>
              </a:rPr>
              <a:t> </a:t>
            </a:r>
            <a:r>
              <a:rPr lang="es-ES_tradnl" altLang="es-CO" sz="2800" i="1" dirty="0">
                <a:solidFill>
                  <a:srgbClr val="CC0000"/>
                </a:solidFill>
                <a:effectLst>
                  <a:outerShdw blurRad="38100" dist="38100" dir="2700000" algn="tl">
                    <a:srgbClr val="000000">
                      <a:alpha val="43137"/>
                    </a:srgbClr>
                  </a:outerShdw>
                </a:effectLst>
                <a:latin typeface="Arial Black" pitchFamily="34" charset="0"/>
              </a:rPr>
              <a:t>Por el enfoque ingreso</a:t>
            </a:r>
          </a:p>
          <a:p>
            <a:pPr algn="ctr" eaLnBrk="1" hangingPunct="1">
              <a:lnSpc>
                <a:spcPct val="150000"/>
              </a:lnSpc>
            </a:pPr>
            <a:r>
              <a:rPr lang="es-ES_tradnl" altLang="es-CO" sz="2600" dirty="0">
                <a:solidFill>
                  <a:schemeClr val="tx1"/>
                </a:solidFill>
              </a:rPr>
              <a:t>Estos dos métodos de cálculo dan como resultado el mismo valor </a:t>
            </a:r>
            <a:r>
              <a:rPr lang="es-ES_tradnl" altLang="es-CO" sz="2600" i="1" u="sng" dirty="0">
                <a:solidFill>
                  <a:srgbClr val="0000CC"/>
                </a:solidFill>
                <a:effectLst>
                  <a:outerShdw blurRad="38100" dist="38100" dir="2700000" algn="tl">
                    <a:srgbClr val="000000">
                      <a:alpha val="43137"/>
                    </a:srgbClr>
                  </a:outerShdw>
                </a:effectLst>
                <a:latin typeface="Arial Black" pitchFamily="34" charset="0"/>
              </a:rPr>
              <a:t>“todo pago de un comprador es al mismo tiempo un ingreso para el vendedor” </a:t>
            </a:r>
          </a:p>
          <a:p>
            <a:pPr algn="ctr" eaLnBrk="1" hangingPunct="1">
              <a:lnSpc>
                <a:spcPct val="150000"/>
              </a:lnSpc>
            </a:pPr>
            <a:r>
              <a:rPr lang="es-ES_tradnl" altLang="es-CO" sz="2600" dirty="0">
                <a:solidFill>
                  <a:schemeClr val="tx1"/>
                </a:solidFill>
              </a:rPr>
              <a:t>Así se puede medir ya sea ingresos recibidos o gastos efectuados, y de ambos procedimientos se obtendrá la misma cantidad de producción total.</a:t>
            </a:r>
            <a:endParaRPr lang="es-ES" altLang="es-CO" sz="2600" dirty="0">
              <a:solidFill>
                <a:schemeClr val="tx1"/>
              </a:solidFill>
            </a:endParaRPr>
          </a:p>
        </p:txBody>
      </p:sp>
      <p:sp>
        <p:nvSpPr>
          <p:cNvPr id="44035" name="WordArt 3"/>
          <p:cNvSpPr>
            <a:spLocks noChangeArrowheads="1" noChangeShapeType="1" noTextEdit="1"/>
          </p:cNvSpPr>
          <p:nvPr/>
        </p:nvSpPr>
        <p:spPr bwMode="auto">
          <a:xfrm>
            <a:off x="323850" y="260648"/>
            <a:ext cx="8280400" cy="720725"/>
          </a:xfrm>
          <a:prstGeom prst="rect">
            <a:avLst/>
          </a:prstGeom>
        </p:spPr>
        <p:txBody>
          <a:bodyPr wrap="none" fromWordArt="1">
            <a:prstTxWarp prst="textPlain">
              <a:avLst>
                <a:gd name="adj" fmla="val 50000"/>
              </a:avLst>
            </a:prstTxWarp>
          </a:bodyPr>
          <a:lstStyle/>
          <a:p>
            <a:pPr>
              <a:defRPr/>
            </a:pPr>
            <a:r>
              <a:rPr lang="es-CO" sz="36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a:rPr>
              <a:t>Cálculo del PIB</a:t>
            </a:r>
          </a:p>
        </p:txBody>
      </p:sp>
    </p:spTree>
    <p:extLst>
      <p:ext uri="{BB962C8B-B14F-4D97-AF65-F5344CB8AC3E}">
        <p14:creationId xmlns:p14="http://schemas.microsoft.com/office/powerpoint/2010/main" val="164395986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checkerboard(across)">
                                      <p:cBhvr>
                                        <p:cTn id="7" dur="500"/>
                                        <p:tgtEl>
                                          <p:spTgt spid="172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34925" y="44624"/>
            <a:ext cx="903605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algn="ctr" eaLnBrk="0" fontAlgn="base" hangingPunct="0">
              <a:spcBef>
                <a:spcPct val="0"/>
              </a:spcBef>
              <a:spcAft>
                <a:spcPct val="0"/>
              </a:spcAft>
              <a:defRPr sz="2400" b="1">
                <a:solidFill>
                  <a:schemeClr val="bg1"/>
                </a:solidFill>
                <a:latin typeface="Arial" charset="0"/>
              </a:defRPr>
            </a:lvl6pPr>
            <a:lvl7pPr marL="2971800" indent="-228600" algn="ctr" eaLnBrk="0" fontAlgn="base" hangingPunct="0">
              <a:spcBef>
                <a:spcPct val="0"/>
              </a:spcBef>
              <a:spcAft>
                <a:spcPct val="0"/>
              </a:spcAft>
              <a:defRPr sz="2400" b="1">
                <a:solidFill>
                  <a:schemeClr val="bg1"/>
                </a:solidFill>
                <a:latin typeface="Arial" charset="0"/>
              </a:defRPr>
            </a:lvl7pPr>
            <a:lvl8pPr marL="3429000" indent="-228600" algn="ctr" eaLnBrk="0" fontAlgn="base" hangingPunct="0">
              <a:spcBef>
                <a:spcPct val="0"/>
              </a:spcBef>
              <a:spcAft>
                <a:spcPct val="0"/>
              </a:spcAft>
              <a:defRPr sz="2400" b="1">
                <a:solidFill>
                  <a:schemeClr val="bg1"/>
                </a:solidFill>
                <a:latin typeface="Arial" charset="0"/>
              </a:defRPr>
            </a:lvl8pPr>
            <a:lvl9pPr marL="3886200" indent="-228600" algn="ctr" eaLnBrk="0" fontAlgn="base" hangingPunct="0">
              <a:spcBef>
                <a:spcPct val="0"/>
              </a:spcBef>
              <a:spcAft>
                <a:spcPct val="0"/>
              </a:spcAft>
              <a:defRPr sz="2400" b="1">
                <a:solidFill>
                  <a:schemeClr val="bg1"/>
                </a:solidFill>
                <a:latin typeface="Arial" charset="0"/>
              </a:defRPr>
            </a:lvl9pPr>
          </a:lstStyle>
          <a:p>
            <a:pPr algn="ctr">
              <a:lnSpc>
                <a:spcPct val="150000"/>
              </a:lnSpc>
              <a:defRPr/>
            </a:pPr>
            <a:r>
              <a:rPr lang="es-ES" sz="2800" dirty="0">
                <a:solidFill>
                  <a:schemeClr val="tx1"/>
                </a:solidFill>
              </a:rPr>
              <a:t>El primer método para calcular el PIB es el </a:t>
            </a:r>
            <a:r>
              <a:rPr lang="es-ES" sz="3600" i="1" dirty="0">
                <a:solidFill>
                  <a:srgbClr val="C00000"/>
                </a:solidFill>
                <a:effectLst>
                  <a:outerShdw blurRad="38100" dist="38100" dir="2700000" algn="tl">
                    <a:srgbClr val="000000">
                      <a:alpha val="43137"/>
                    </a:srgbClr>
                  </a:outerShdw>
                </a:effectLst>
                <a:latin typeface="Arial Black" pitchFamily="34" charset="0"/>
              </a:rPr>
              <a:t>MÉTODO DEL GASTO</a:t>
            </a:r>
            <a:r>
              <a:rPr lang="es-ES" sz="3600" dirty="0">
                <a:solidFill>
                  <a:srgbClr val="C00000"/>
                </a:solidFill>
              </a:rPr>
              <a:t>,</a:t>
            </a:r>
            <a:r>
              <a:rPr lang="es-ES" sz="3600" dirty="0">
                <a:solidFill>
                  <a:schemeClr val="tx1"/>
                </a:solidFill>
              </a:rPr>
              <a:t> </a:t>
            </a:r>
            <a:r>
              <a:rPr lang="es-ES" sz="2800" dirty="0">
                <a:solidFill>
                  <a:schemeClr val="tx1"/>
                </a:solidFill>
              </a:rPr>
              <a:t>mediante el cual se suma: </a:t>
            </a:r>
          </a:p>
          <a:p>
            <a:pPr marL="457200" indent="-457200" algn="ctr">
              <a:lnSpc>
                <a:spcPct val="150000"/>
              </a:lnSpc>
              <a:buClr>
                <a:srgbClr val="C00000"/>
              </a:buClr>
              <a:buFont typeface="Wingdings" pitchFamily="2" charset="2"/>
              <a:buChar char="Ø"/>
              <a:defRPr/>
            </a:pPr>
            <a:r>
              <a:rPr lang="es-ES" sz="2800" i="1" dirty="0">
                <a:solidFill>
                  <a:schemeClr val="tx1">
                    <a:lumMod val="90000"/>
                    <a:lumOff val="10000"/>
                  </a:schemeClr>
                </a:solidFill>
                <a:latin typeface="Arial Black" pitchFamily="34" charset="0"/>
              </a:rPr>
              <a:t>gasto en consumo de las familias </a:t>
            </a:r>
            <a:r>
              <a:rPr lang="es-ES" sz="2800" i="1" dirty="0">
                <a:solidFill>
                  <a:srgbClr val="C00000"/>
                </a:solidFill>
                <a:effectLst>
                  <a:outerShdw blurRad="38100" dist="38100" dir="2700000" algn="tl">
                    <a:srgbClr val="000000">
                      <a:alpha val="43137"/>
                    </a:srgbClr>
                  </a:outerShdw>
                </a:effectLst>
                <a:latin typeface="Arial Black" pitchFamily="34" charset="0"/>
              </a:rPr>
              <a:t>(C), </a:t>
            </a:r>
          </a:p>
          <a:p>
            <a:pPr marL="457200" indent="-457200" algn="ctr">
              <a:lnSpc>
                <a:spcPct val="150000"/>
              </a:lnSpc>
              <a:buClr>
                <a:srgbClr val="C00000"/>
              </a:buClr>
              <a:buFont typeface="Wingdings" pitchFamily="2" charset="2"/>
              <a:buChar char="Ø"/>
              <a:defRPr/>
            </a:pPr>
            <a:r>
              <a:rPr lang="es-ES" sz="2800" i="1" dirty="0">
                <a:solidFill>
                  <a:schemeClr val="tx1">
                    <a:lumMod val="90000"/>
                    <a:lumOff val="10000"/>
                  </a:schemeClr>
                </a:solidFill>
                <a:latin typeface="Arial Black" pitchFamily="34" charset="0"/>
              </a:rPr>
              <a:t>el gasto en inversión de las empresas </a:t>
            </a:r>
            <a:r>
              <a:rPr lang="es-ES" sz="2800" i="1" dirty="0">
                <a:solidFill>
                  <a:srgbClr val="C00000"/>
                </a:solidFill>
                <a:effectLst>
                  <a:outerShdw blurRad="38100" dist="38100" dir="2700000" algn="tl">
                    <a:srgbClr val="000000">
                      <a:alpha val="43137"/>
                    </a:srgbClr>
                  </a:outerShdw>
                </a:effectLst>
                <a:latin typeface="Arial Black" pitchFamily="34" charset="0"/>
              </a:rPr>
              <a:t>(I),</a:t>
            </a:r>
            <a:r>
              <a:rPr lang="es-ES" sz="2800" i="1" dirty="0">
                <a:solidFill>
                  <a:srgbClr val="C00000"/>
                </a:solidFill>
                <a:effectLst>
                  <a:outerShdw blurRad="38100" dist="38100" dir="2700000" algn="tl">
                    <a:srgbClr val="000000">
                      <a:alpha val="43137"/>
                    </a:srgbClr>
                  </a:outerShdw>
                </a:effectLst>
              </a:rPr>
              <a:t> </a:t>
            </a:r>
          </a:p>
          <a:p>
            <a:pPr marL="457200" indent="-457200" algn="ctr">
              <a:lnSpc>
                <a:spcPct val="150000"/>
              </a:lnSpc>
              <a:buClr>
                <a:srgbClr val="C00000"/>
              </a:buClr>
              <a:buFont typeface="Wingdings" pitchFamily="2" charset="2"/>
              <a:buChar char="Ø"/>
              <a:defRPr/>
            </a:pPr>
            <a:r>
              <a:rPr lang="es-ES" sz="2800" i="1" dirty="0">
                <a:solidFill>
                  <a:schemeClr val="tx1">
                    <a:lumMod val="90000"/>
                    <a:lumOff val="10000"/>
                  </a:schemeClr>
                </a:solidFill>
                <a:latin typeface="Arial Black" pitchFamily="34" charset="0"/>
              </a:rPr>
              <a:t>el gasto del gobierno </a:t>
            </a:r>
            <a:r>
              <a:rPr lang="es-ES" sz="2800" i="1" dirty="0">
                <a:solidFill>
                  <a:srgbClr val="C00000"/>
                </a:solidFill>
                <a:effectLst>
                  <a:outerShdw blurRad="38100" dist="38100" dir="2700000" algn="tl">
                    <a:srgbClr val="000000">
                      <a:alpha val="43137"/>
                    </a:srgbClr>
                  </a:outerShdw>
                </a:effectLst>
                <a:latin typeface="Arial Black" pitchFamily="34" charset="0"/>
              </a:rPr>
              <a:t>(G)</a:t>
            </a:r>
            <a:r>
              <a:rPr lang="es-ES" sz="2800" i="1" dirty="0">
                <a:solidFill>
                  <a:schemeClr val="tx1">
                    <a:lumMod val="90000"/>
                    <a:lumOff val="10000"/>
                  </a:schemeClr>
                </a:solidFill>
                <a:latin typeface="Arial Black" pitchFamily="34" charset="0"/>
              </a:rPr>
              <a:t> y </a:t>
            </a:r>
          </a:p>
          <a:p>
            <a:pPr marL="457200" indent="-457200" algn="ctr">
              <a:lnSpc>
                <a:spcPct val="150000"/>
              </a:lnSpc>
              <a:buClr>
                <a:srgbClr val="C00000"/>
              </a:buClr>
              <a:buFont typeface="Wingdings" pitchFamily="2" charset="2"/>
              <a:buChar char="Ø"/>
              <a:defRPr/>
            </a:pPr>
            <a:r>
              <a:rPr lang="es-ES" sz="2800" i="1" dirty="0">
                <a:solidFill>
                  <a:schemeClr val="tx1">
                    <a:lumMod val="90000"/>
                    <a:lumOff val="10000"/>
                  </a:schemeClr>
                </a:solidFill>
                <a:latin typeface="Arial Black" pitchFamily="34" charset="0"/>
              </a:rPr>
              <a:t>las exportaciones netas </a:t>
            </a:r>
            <a:r>
              <a:rPr lang="es-ES" sz="2800" i="1" dirty="0">
                <a:solidFill>
                  <a:srgbClr val="C00000"/>
                </a:solidFill>
                <a:effectLst>
                  <a:outerShdw blurRad="38100" dist="38100" dir="2700000" algn="tl">
                    <a:srgbClr val="000000">
                      <a:alpha val="43137"/>
                    </a:srgbClr>
                  </a:outerShdw>
                </a:effectLst>
                <a:latin typeface="Arial Black" pitchFamily="34" charset="0"/>
              </a:rPr>
              <a:t>(XN) </a:t>
            </a:r>
            <a:r>
              <a:rPr lang="es-ES" sz="2800" dirty="0">
                <a:solidFill>
                  <a:schemeClr val="tx1"/>
                </a:solidFill>
              </a:rPr>
              <a:t>o saldo de la balanza comercial que se obtiene de </a:t>
            </a:r>
            <a:r>
              <a:rPr lang="es-ES" sz="2800" i="1" dirty="0">
                <a:solidFill>
                  <a:srgbClr val="0000CC"/>
                </a:solidFill>
                <a:effectLst>
                  <a:outerShdw blurRad="38100" dist="38100" dir="2700000" algn="tl">
                    <a:srgbClr val="000000">
                      <a:alpha val="43137"/>
                    </a:srgbClr>
                  </a:outerShdw>
                </a:effectLst>
                <a:latin typeface="Arial Black" pitchFamily="34" charset="0"/>
              </a:rPr>
              <a:t>restarle al valor de las exportaciones el valor de las importaciones. </a:t>
            </a:r>
          </a:p>
        </p:txBody>
      </p:sp>
    </p:spTree>
    <p:extLst>
      <p:ext uri="{BB962C8B-B14F-4D97-AF65-F5344CB8AC3E}">
        <p14:creationId xmlns:p14="http://schemas.microsoft.com/office/powerpoint/2010/main" val="216954590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checkerboard(across)">
                                      <p:cBhvr>
                                        <p:cTn id="7" dur="500"/>
                                        <p:tgtEl>
                                          <p:spTgt spid="172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80634" y="0"/>
            <a:ext cx="9036050" cy="739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algn="ctr" eaLnBrk="0" fontAlgn="base" hangingPunct="0">
              <a:spcBef>
                <a:spcPct val="0"/>
              </a:spcBef>
              <a:spcAft>
                <a:spcPct val="0"/>
              </a:spcAft>
              <a:defRPr sz="2400" b="1">
                <a:solidFill>
                  <a:schemeClr val="bg1"/>
                </a:solidFill>
                <a:latin typeface="Arial" charset="0"/>
              </a:defRPr>
            </a:lvl6pPr>
            <a:lvl7pPr marL="2971800" indent="-228600" algn="ctr" eaLnBrk="0" fontAlgn="base" hangingPunct="0">
              <a:spcBef>
                <a:spcPct val="0"/>
              </a:spcBef>
              <a:spcAft>
                <a:spcPct val="0"/>
              </a:spcAft>
              <a:defRPr sz="2400" b="1">
                <a:solidFill>
                  <a:schemeClr val="bg1"/>
                </a:solidFill>
                <a:latin typeface="Arial" charset="0"/>
              </a:defRPr>
            </a:lvl7pPr>
            <a:lvl8pPr marL="3429000" indent="-228600" algn="ctr" eaLnBrk="0" fontAlgn="base" hangingPunct="0">
              <a:spcBef>
                <a:spcPct val="0"/>
              </a:spcBef>
              <a:spcAft>
                <a:spcPct val="0"/>
              </a:spcAft>
              <a:defRPr sz="2400" b="1">
                <a:solidFill>
                  <a:schemeClr val="bg1"/>
                </a:solidFill>
                <a:latin typeface="Arial" charset="0"/>
              </a:defRPr>
            </a:lvl8pPr>
            <a:lvl9pPr marL="3886200" indent="-228600" algn="ctr" eaLnBrk="0" fontAlgn="base" hangingPunct="0">
              <a:spcBef>
                <a:spcPct val="0"/>
              </a:spcBef>
              <a:spcAft>
                <a:spcPct val="0"/>
              </a:spcAft>
              <a:defRPr sz="2400" b="1">
                <a:solidFill>
                  <a:schemeClr val="bg1"/>
                </a:solidFill>
                <a:latin typeface="Arial" charset="0"/>
              </a:defRPr>
            </a:lvl9pPr>
          </a:lstStyle>
          <a:p>
            <a:pPr algn="ctr" eaLnBrk="1" hangingPunct="1">
              <a:lnSpc>
                <a:spcPct val="150000"/>
              </a:lnSpc>
              <a:buClr>
                <a:srgbClr val="CC0000"/>
              </a:buClr>
              <a:defRPr/>
            </a:pPr>
            <a:r>
              <a:rPr lang="es-ES_tradnl" altLang="es-CO" sz="2000" i="1" dirty="0">
                <a:solidFill>
                  <a:srgbClr val="CC0000"/>
                </a:solidFill>
                <a:effectLst>
                  <a:outerShdw blurRad="38100" dist="38100" dir="2700000" algn="tl">
                    <a:srgbClr val="000000">
                      <a:alpha val="43137"/>
                    </a:srgbClr>
                  </a:outerShdw>
                </a:effectLst>
                <a:latin typeface="Arial Black" pitchFamily="34" charset="0"/>
              </a:rPr>
              <a:t>El gasto de las familias </a:t>
            </a:r>
            <a:r>
              <a:rPr lang="es-ES_tradnl" altLang="es-CO" sz="2000" dirty="0">
                <a:solidFill>
                  <a:schemeClr val="tx1"/>
                </a:solidFill>
              </a:rPr>
              <a:t>se compone:</a:t>
            </a:r>
          </a:p>
          <a:p>
            <a:pPr algn="ctr" eaLnBrk="1" hangingPunct="1">
              <a:lnSpc>
                <a:spcPct val="150000"/>
              </a:lnSpc>
              <a:buClr>
                <a:srgbClr val="CC0000"/>
              </a:buClr>
              <a:buFontTx/>
              <a:buChar char="o"/>
              <a:defRPr/>
            </a:pPr>
            <a:r>
              <a:rPr lang="es-ES_tradnl" altLang="es-CO" sz="2000" dirty="0">
                <a:solidFill>
                  <a:schemeClr val="tx1"/>
                </a:solidFill>
              </a:rPr>
              <a:t>Las familias consumen bienes y servicios, pagan impuestos. </a:t>
            </a:r>
          </a:p>
          <a:p>
            <a:pPr algn="ctr" eaLnBrk="1" hangingPunct="1">
              <a:lnSpc>
                <a:spcPct val="150000"/>
              </a:lnSpc>
              <a:buClr>
                <a:srgbClr val="CC0000"/>
              </a:buClr>
              <a:defRPr/>
            </a:pPr>
            <a:r>
              <a:rPr lang="es-ES_tradnl" altLang="es-CO" sz="2000" i="1" dirty="0">
                <a:solidFill>
                  <a:srgbClr val="000099"/>
                </a:solidFill>
                <a:effectLst>
                  <a:outerShdw blurRad="38100" dist="38100" dir="2700000" algn="tl">
                    <a:srgbClr val="000000">
                      <a:alpha val="43137"/>
                    </a:srgbClr>
                  </a:outerShdw>
                </a:effectLst>
                <a:latin typeface="Arial Black" pitchFamily="34" charset="0"/>
              </a:rPr>
              <a:t>El Consumo de las familias </a:t>
            </a:r>
            <a:r>
              <a:rPr lang="es-ES_tradnl" altLang="es-CO" sz="2000" i="1" dirty="0">
                <a:solidFill>
                  <a:srgbClr val="C00000"/>
                </a:solidFill>
                <a:effectLst>
                  <a:outerShdw blurRad="38100" dist="38100" dir="2700000" algn="tl">
                    <a:srgbClr val="000000">
                      <a:alpha val="43137"/>
                    </a:srgbClr>
                  </a:outerShdw>
                </a:effectLst>
                <a:latin typeface="Arial Black" pitchFamily="34" charset="0"/>
              </a:rPr>
              <a:t>CF.</a:t>
            </a:r>
          </a:p>
          <a:p>
            <a:pPr algn="ctr" eaLnBrk="1" hangingPunct="1">
              <a:lnSpc>
                <a:spcPct val="150000"/>
              </a:lnSpc>
              <a:buClr>
                <a:srgbClr val="CC0000"/>
              </a:buClr>
              <a:defRPr/>
            </a:pPr>
            <a:r>
              <a:rPr lang="es-ES_tradnl" altLang="es-CO" sz="2000" i="1" dirty="0">
                <a:solidFill>
                  <a:srgbClr val="CC0000"/>
                </a:solidFill>
                <a:effectLst>
                  <a:outerShdw blurRad="38100" dist="38100" dir="2700000" algn="tl">
                    <a:srgbClr val="000000">
                      <a:alpha val="43137"/>
                    </a:srgbClr>
                  </a:outerShdw>
                </a:effectLst>
                <a:latin typeface="Arial Black" pitchFamily="34" charset="0"/>
              </a:rPr>
              <a:t>El gasto del sector privado </a:t>
            </a:r>
            <a:r>
              <a:rPr lang="es-ES_tradnl" altLang="es-CO" sz="2000" dirty="0">
                <a:solidFill>
                  <a:schemeClr val="tx1"/>
                </a:solidFill>
              </a:rPr>
              <a:t>se compone:</a:t>
            </a:r>
            <a:endParaRPr lang="es-ES_tradnl" altLang="es-CO" sz="2000" i="1" dirty="0">
              <a:solidFill>
                <a:srgbClr val="000099"/>
              </a:solidFill>
              <a:latin typeface="Arial Black" pitchFamily="34" charset="0"/>
            </a:endParaRPr>
          </a:p>
          <a:p>
            <a:pPr algn="ctr" eaLnBrk="1" hangingPunct="1">
              <a:lnSpc>
                <a:spcPct val="150000"/>
              </a:lnSpc>
              <a:buClr>
                <a:srgbClr val="CC0000"/>
              </a:buClr>
              <a:buFontTx/>
              <a:buChar char="o"/>
              <a:defRPr/>
            </a:pPr>
            <a:r>
              <a:rPr lang="es-ES_tradnl" altLang="es-CO" sz="2000" dirty="0">
                <a:solidFill>
                  <a:schemeClr val="tx1"/>
                </a:solidFill>
              </a:rPr>
              <a:t>Las empresas gastan en nuevo capital (plantas, equipos, inventarios, edificios y mano de obra). </a:t>
            </a:r>
            <a:r>
              <a:rPr lang="es-ES_tradnl" altLang="es-CO" sz="2000" i="1" dirty="0">
                <a:solidFill>
                  <a:srgbClr val="000099"/>
                </a:solidFill>
                <a:effectLst>
                  <a:outerShdw blurRad="38100" dist="38100" dir="2700000" algn="tl">
                    <a:srgbClr val="000000">
                      <a:alpha val="43137"/>
                    </a:srgbClr>
                  </a:outerShdw>
                </a:effectLst>
                <a:latin typeface="Arial Black" pitchFamily="34" charset="0"/>
              </a:rPr>
              <a:t>Inversión </a:t>
            </a:r>
            <a:r>
              <a:rPr lang="es-ES_tradnl" altLang="es-CO" sz="2000" i="1" dirty="0">
                <a:solidFill>
                  <a:srgbClr val="C00000"/>
                </a:solidFill>
                <a:effectLst>
                  <a:outerShdw blurRad="38100" dist="38100" dir="2700000" algn="tl">
                    <a:srgbClr val="000000">
                      <a:alpha val="43137"/>
                    </a:srgbClr>
                  </a:outerShdw>
                </a:effectLst>
                <a:latin typeface="Arial Black" pitchFamily="34" charset="0"/>
              </a:rPr>
              <a:t>I.</a:t>
            </a:r>
          </a:p>
          <a:p>
            <a:pPr algn="ctr" eaLnBrk="1" hangingPunct="1">
              <a:lnSpc>
                <a:spcPct val="150000"/>
              </a:lnSpc>
              <a:buClr>
                <a:srgbClr val="CC0000"/>
              </a:buClr>
              <a:defRPr/>
            </a:pPr>
            <a:r>
              <a:rPr lang="es-ES_tradnl" altLang="es-CO" sz="2000" i="1" dirty="0">
                <a:solidFill>
                  <a:srgbClr val="CC0000"/>
                </a:solidFill>
                <a:effectLst>
                  <a:outerShdw blurRad="38100" dist="38100" dir="2700000" algn="tl">
                    <a:srgbClr val="000000">
                      <a:alpha val="43137"/>
                    </a:srgbClr>
                  </a:outerShdw>
                </a:effectLst>
                <a:latin typeface="Arial Black" pitchFamily="34" charset="0"/>
              </a:rPr>
              <a:t>El gasto del Gobierno</a:t>
            </a:r>
            <a:r>
              <a:rPr lang="es-ES_tradnl" altLang="es-CO" sz="2000" i="1" dirty="0">
                <a:solidFill>
                  <a:srgbClr val="CC0000"/>
                </a:solidFill>
                <a:effectLst>
                  <a:outerShdw blurRad="38100" dist="38100" dir="2700000" algn="tl">
                    <a:srgbClr val="000000">
                      <a:alpha val="43137"/>
                    </a:srgbClr>
                  </a:outerShdw>
                </a:effectLst>
              </a:rPr>
              <a:t> </a:t>
            </a:r>
            <a:r>
              <a:rPr lang="es-ES_tradnl" altLang="es-CO" sz="2000" dirty="0">
                <a:solidFill>
                  <a:schemeClr val="tx1"/>
                </a:solidFill>
              </a:rPr>
              <a:t>se compone:</a:t>
            </a:r>
            <a:endParaRPr lang="es-ES_tradnl" altLang="es-CO" sz="2000" i="1" dirty="0">
              <a:solidFill>
                <a:srgbClr val="000099"/>
              </a:solidFill>
              <a:latin typeface="Arial Black" pitchFamily="34" charset="0"/>
            </a:endParaRPr>
          </a:p>
          <a:p>
            <a:pPr algn="ctr" eaLnBrk="1" hangingPunct="1">
              <a:lnSpc>
                <a:spcPct val="150000"/>
              </a:lnSpc>
              <a:buClr>
                <a:srgbClr val="CC0000"/>
              </a:buClr>
              <a:buFontTx/>
              <a:buChar char="o"/>
              <a:defRPr/>
            </a:pPr>
            <a:r>
              <a:rPr lang="es-ES_tradnl" altLang="es-CO" sz="2000" dirty="0">
                <a:solidFill>
                  <a:schemeClr val="tx1"/>
                </a:solidFill>
              </a:rPr>
              <a:t>El gobierno realiza compras de bienes y servicios. </a:t>
            </a:r>
          </a:p>
          <a:p>
            <a:pPr algn="ctr" eaLnBrk="1" hangingPunct="1">
              <a:lnSpc>
                <a:spcPct val="150000"/>
              </a:lnSpc>
              <a:buClr>
                <a:srgbClr val="CC0000"/>
              </a:buClr>
              <a:buFontTx/>
              <a:buChar char="o"/>
              <a:defRPr/>
            </a:pPr>
            <a:r>
              <a:rPr lang="es-ES_tradnl" altLang="es-CO" sz="2000" i="1" dirty="0">
                <a:solidFill>
                  <a:srgbClr val="000099"/>
                </a:solidFill>
                <a:effectLst>
                  <a:outerShdw blurRad="38100" dist="38100" dir="2700000" algn="tl">
                    <a:srgbClr val="000000">
                      <a:alpha val="43137"/>
                    </a:srgbClr>
                  </a:outerShdw>
                </a:effectLst>
                <a:latin typeface="Arial Black" pitchFamily="34" charset="0"/>
              </a:rPr>
              <a:t>Gasto del gobierno </a:t>
            </a:r>
            <a:r>
              <a:rPr lang="es-ES_tradnl" altLang="es-CO" sz="2000" i="1" dirty="0">
                <a:solidFill>
                  <a:srgbClr val="C00000"/>
                </a:solidFill>
                <a:effectLst>
                  <a:outerShdw blurRad="38100" dist="38100" dir="2700000" algn="tl">
                    <a:srgbClr val="000000">
                      <a:alpha val="43137"/>
                    </a:srgbClr>
                  </a:outerShdw>
                </a:effectLst>
                <a:latin typeface="Arial Black" pitchFamily="34" charset="0"/>
              </a:rPr>
              <a:t>G.</a:t>
            </a:r>
          </a:p>
          <a:p>
            <a:pPr algn="ctr" eaLnBrk="1" hangingPunct="1">
              <a:lnSpc>
                <a:spcPct val="160000"/>
              </a:lnSpc>
              <a:buClr>
                <a:srgbClr val="CC0000"/>
              </a:buClr>
              <a:buFont typeface="Wingdings" pitchFamily="2" charset="2"/>
              <a:buNone/>
              <a:defRPr/>
            </a:pPr>
            <a:r>
              <a:rPr lang="es-ES_tradnl" altLang="es-CO" sz="2000" i="1" dirty="0">
                <a:solidFill>
                  <a:srgbClr val="CC0000"/>
                </a:solidFill>
                <a:effectLst>
                  <a:outerShdw blurRad="38100" dist="38100" dir="2700000" algn="tl">
                    <a:srgbClr val="000000">
                      <a:alpha val="43137"/>
                    </a:srgbClr>
                  </a:outerShdw>
                </a:effectLst>
                <a:latin typeface="Arial Black" pitchFamily="34" charset="0"/>
              </a:rPr>
              <a:t>El</a:t>
            </a:r>
            <a:r>
              <a:rPr lang="es-ES_tradnl" altLang="es-CO" sz="2000" dirty="0">
                <a:solidFill>
                  <a:schemeClr val="tx1"/>
                </a:solidFill>
              </a:rPr>
              <a:t> </a:t>
            </a:r>
            <a:r>
              <a:rPr lang="es-ES_tradnl" altLang="es-CO" sz="2000" i="1" dirty="0">
                <a:solidFill>
                  <a:srgbClr val="CC0000"/>
                </a:solidFill>
                <a:effectLst>
                  <a:outerShdw blurRad="38100" dist="38100" dir="2700000" algn="tl">
                    <a:srgbClr val="000000">
                      <a:alpha val="43137"/>
                    </a:srgbClr>
                  </a:outerShdw>
                </a:effectLst>
                <a:latin typeface="Arial Black" pitchFamily="34" charset="0"/>
              </a:rPr>
              <a:t>gasto del sector externo</a:t>
            </a:r>
            <a:r>
              <a:rPr lang="es-ES_tradnl" altLang="es-CO" sz="2000" i="1" dirty="0">
                <a:solidFill>
                  <a:schemeClr val="tx1"/>
                </a:solidFill>
                <a:effectLst>
                  <a:outerShdw blurRad="38100" dist="38100" dir="2700000" algn="tl">
                    <a:srgbClr val="000000">
                      <a:alpha val="43137"/>
                    </a:srgbClr>
                  </a:outerShdw>
                </a:effectLst>
              </a:rPr>
              <a:t> </a:t>
            </a:r>
            <a:r>
              <a:rPr lang="es-ES_tradnl" altLang="es-CO" sz="2000" dirty="0">
                <a:solidFill>
                  <a:schemeClr val="tx1"/>
                </a:solidFill>
              </a:rPr>
              <a:t>se compone de dos actividades:</a:t>
            </a:r>
          </a:p>
          <a:p>
            <a:pPr algn="ctr" eaLnBrk="1" hangingPunct="1">
              <a:lnSpc>
                <a:spcPct val="160000"/>
              </a:lnSpc>
              <a:buClr>
                <a:srgbClr val="CC0000"/>
              </a:buClr>
              <a:buFont typeface="Wingdings" pitchFamily="2" charset="2"/>
              <a:buNone/>
              <a:defRPr/>
            </a:pPr>
            <a:r>
              <a:rPr lang="es-ES_tradnl" altLang="es-CO" sz="2000" dirty="0">
                <a:solidFill>
                  <a:schemeClr val="tx1"/>
                </a:solidFill>
              </a:rPr>
              <a:t>las exportaciones </a:t>
            </a:r>
            <a:r>
              <a:rPr lang="es-ES_tradnl" altLang="es-CO" sz="2000" dirty="0">
                <a:solidFill>
                  <a:srgbClr val="CC0000"/>
                </a:solidFill>
                <a:latin typeface="Arial Black" pitchFamily="34" charset="0"/>
              </a:rPr>
              <a:t>(EX)</a:t>
            </a:r>
            <a:r>
              <a:rPr lang="es-ES_tradnl" altLang="es-CO" sz="2000" dirty="0">
                <a:solidFill>
                  <a:schemeClr val="tx1"/>
                </a:solidFill>
              </a:rPr>
              <a:t> entrada y las importaciones </a:t>
            </a:r>
            <a:r>
              <a:rPr lang="es-ES_tradnl" altLang="es-CO" sz="2000" dirty="0">
                <a:solidFill>
                  <a:srgbClr val="CC0000"/>
                </a:solidFill>
                <a:latin typeface="Arial Black" pitchFamily="34" charset="0"/>
              </a:rPr>
              <a:t>(IM)</a:t>
            </a:r>
            <a:r>
              <a:rPr lang="es-ES_tradnl" altLang="es-CO" sz="2000" dirty="0">
                <a:solidFill>
                  <a:srgbClr val="0000CC"/>
                </a:solidFill>
              </a:rPr>
              <a:t> </a:t>
            </a:r>
            <a:r>
              <a:rPr lang="es-ES_tradnl" altLang="es-CO" sz="2000" dirty="0">
                <a:solidFill>
                  <a:schemeClr val="tx1"/>
                </a:solidFill>
              </a:rPr>
              <a:t>salida. </a:t>
            </a:r>
          </a:p>
          <a:p>
            <a:pPr algn="ctr" eaLnBrk="1" hangingPunct="1">
              <a:lnSpc>
                <a:spcPct val="160000"/>
              </a:lnSpc>
              <a:buClr>
                <a:srgbClr val="CC0000"/>
              </a:buClr>
              <a:defRPr/>
            </a:pPr>
            <a:r>
              <a:rPr lang="es-ES_tradnl" altLang="es-CO" sz="2000" i="1" dirty="0">
                <a:solidFill>
                  <a:srgbClr val="000099"/>
                </a:solidFill>
                <a:effectLst>
                  <a:outerShdw blurRad="38100" dist="38100" dir="2700000" algn="tl">
                    <a:srgbClr val="000000">
                      <a:alpha val="43137"/>
                    </a:srgbClr>
                  </a:outerShdw>
                </a:effectLst>
                <a:latin typeface="Arial Black" pitchFamily="34" charset="0"/>
              </a:rPr>
              <a:t>Exportaciones Netas </a:t>
            </a:r>
            <a:r>
              <a:rPr lang="es-ES_tradnl" altLang="es-CO" sz="2000" i="1" dirty="0">
                <a:solidFill>
                  <a:srgbClr val="C00000"/>
                </a:solidFill>
                <a:effectLst>
                  <a:outerShdw blurRad="38100" dist="38100" dir="2700000" algn="tl">
                    <a:srgbClr val="000000">
                      <a:alpha val="43137"/>
                    </a:srgbClr>
                  </a:outerShdw>
                </a:effectLst>
                <a:latin typeface="Arial Black" pitchFamily="34" charset="0"/>
              </a:rPr>
              <a:t>(X – M)</a:t>
            </a:r>
          </a:p>
          <a:p>
            <a:pPr algn="ctr" eaLnBrk="1" hangingPunct="1">
              <a:lnSpc>
                <a:spcPct val="160000"/>
              </a:lnSpc>
              <a:buClr>
                <a:srgbClr val="CC0000"/>
              </a:buClr>
              <a:buFont typeface="Wingdings" pitchFamily="2" charset="2"/>
              <a:buNone/>
              <a:defRPr/>
            </a:pPr>
            <a:r>
              <a:rPr lang="es-ES_tradnl" altLang="es-CO" sz="2000" dirty="0">
                <a:solidFill>
                  <a:schemeClr val="tx1"/>
                </a:solidFill>
                <a:latin typeface="Arial Black" pitchFamily="34" charset="0"/>
              </a:rPr>
              <a:t>El  P.I.B se calcula sumando estos 4 componentes de gastos</a:t>
            </a:r>
            <a:r>
              <a:rPr lang="es-ES_tradnl" altLang="es-CO" sz="2000" dirty="0">
                <a:solidFill>
                  <a:schemeClr val="tx1"/>
                </a:solidFill>
              </a:rPr>
              <a:t>:</a:t>
            </a:r>
          </a:p>
          <a:p>
            <a:pPr algn="ctr" eaLnBrk="1" hangingPunct="1">
              <a:lnSpc>
                <a:spcPct val="160000"/>
              </a:lnSpc>
              <a:buClr>
                <a:srgbClr val="CC0000"/>
              </a:buClr>
              <a:defRPr/>
            </a:pPr>
            <a:r>
              <a:rPr lang="es-ES" sz="2800" dirty="0">
                <a:ln w="1905">
                  <a:solidFill>
                    <a:srgbClr val="FF0000"/>
                  </a:solidFill>
                </a:ln>
                <a:solidFill>
                  <a:srgbClr val="C00000"/>
                </a:solidFill>
                <a:effectLst>
                  <a:outerShdw blurRad="38100" dist="38100" dir="2700000" algn="tl">
                    <a:srgbClr val="000000">
                      <a:alpha val="43137"/>
                    </a:srgbClr>
                  </a:outerShdw>
                </a:effectLst>
                <a:latin typeface="Arial Black" pitchFamily="34" charset="0"/>
              </a:rPr>
              <a:t>PIB = CF + I + G+ (X- N)</a:t>
            </a:r>
          </a:p>
          <a:p>
            <a:pPr algn="ctr" eaLnBrk="1" hangingPunct="1">
              <a:lnSpc>
                <a:spcPct val="160000"/>
              </a:lnSpc>
              <a:buClr>
                <a:srgbClr val="CC0000"/>
              </a:buClr>
              <a:buFont typeface="Wingdings" pitchFamily="2" charset="2"/>
              <a:buNone/>
              <a:defRPr/>
            </a:pPr>
            <a:endParaRPr lang="es-ES_tradnl" altLang="es-CO" sz="2000" i="1" dirty="0">
              <a:solidFill>
                <a:srgbClr val="000099"/>
              </a:solidFill>
              <a:latin typeface="Arial Black" pitchFamily="34" charset="0"/>
            </a:endParaRPr>
          </a:p>
        </p:txBody>
      </p:sp>
    </p:spTree>
    <p:extLst>
      <p:ext uri="{BB962C8B-B14F-4D97-AF65-F5344CB8AC3E}">
        <p14:creationId xmlns:p14="http://schemas.microsoft.com/office/powerpoint/2010/main" val="277257676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checkerboard(across)">
                                      <p:cBhvr>
                                        <p:cTn id="7" dur="500"/>
                                        <p:tgtEl>
                                          <p:spTgt spid="174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73025" y="44624"/>
            <a:ext cx="9036050" cy="660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algn="ctr" eaLnBrk="0" fontAlgn="base" hangingPunct="0">
              <a:spcBef>
                <a:spcPct val="0"/>
              </a:spcBef>
              <a:spcAft>
                <a:spcPct val="0"/>
              </a:spcAft>
              <a:defRPr sz="2400" b="1">
                <a:solidFill>
                  <a:schemeClr val="bg1"/>
                </a:solidFill>
                <a:latin typeface="Arial" charset="0"/>
              </a:defRPr>
            </a:lvl6pPr>
            <a:lvl7pPr marL="2971800" indent="-228600" algn="ctr" eaLnBrk="0" fontAlgn="base" hangingPunct="0">
              <a:spcBef>
                <a:spcPct val="0"/>
              </a:spcBef>
              <a:spcAft>
                <a:spcPct val="0"/>
              </a:spcAft>
              <a:defRPr sz="2400" b="1">
                <a:solidFill>
                  <a:schemeClr val="bg1"/>
                </a:solidFill>
                <a:latin typeface="Arial" charset="0"/>
              </a:defRPr>
            </a:lvl7pPr>
            <a:lvl8pPr marL="3429000" indent="-228600" algn="ctr" eaLnBrk="0" fontAlgn="base" hangingPunct="0">
              <a:spcBef>
                <a:spcPct val="0"/>
              </a:spcBef>
              <a:spcAft>
                <a:spcPct val="0"/>
              </a:spcAft>
              <a:defRPr sz="2400" b="1">
                <a:solidFill>
                  <a:schemeClr val="bg1"/>
                </a:solidFill>
                <a:latin typeface="Arial" charset="0"/>
              </a:defRPr>
            </a:lvl8pPr>
            <a:lvl9pPr marL="3886200" indent="-228600" algn="ctr" eaLnBrk="0" fontAlgn="base" hangingPunct="0">
              <a:spcBef>
                <a:spcPct val="0"/>
              </a:spcBef>
              <a:spcAft>
                <a:spcPct val="0"/>
              </a:spcAft>
              <a:defRPr sz="2400" b="1">
                <a:solidFill>
                  <a:schemeClr val="bg1"/>
                </a:solidFill>
                <a:latin typeface="Arial" charset="0"/>
              </a:defRPr>
            </a:lvl9pPr>
          </a:lstStyle>
          <a:p>
            <a:pPr algn="ctr">
              <a:lnSpc>
                <a:spcPct val="150000"/>
              </a:lnSpc>
              <a:defRPr/>
            </a:pPr>
            <a:r>
              <a:rPr lang="es-ES" sz="2000" dirty="0">
                <a:solidFill>
                  <a:schemeClr val="tx1"/>
                </a:solidFill>
              </a:rPr>
              <a:t>Mediante éste método </a:t>
            </a:r>
            <a:r>
              <a:rPr lang="es-ES" sz="2000" i="1" dirty="0">
                <a:solidFill>
                  <a:srgbClr val="C00000"/>
                </a:solidFill>
                <a:effectLst>
                  <a:outerShdw blurRad="38100" dist="38100" dir="2700000" algn="tl">
                    <a:srgbClr val="000000">
                      <a:alpha val="43137"/>
                    </a:srgbClr>
                  </a:outerShdw>
                </a:effectLst>
                <a:latin typeface="Arial Black" pitchFamily="34" charset="0"/>
              </a:rPr>
              <a:t>EL MÉTODO DEL INGRESO</a:t>
            </a:r>
            <a:r>
              <a:rPr lang="es-ES" sz="2000" i="1" dirty="0">
                <a:solidFill>
                  <a:schemeClr val="tx1"/>
                </a:solidFill>
              </a:rPr>
              <a:t>,  se tienen en cuenta: </a:t>
            </a:r>
          </a:p>
          <a:p>
            <a:pPr marL="342900" indent="-342900" algn="ctr">
              <a:lnSpc>
                <a:spcPct val="150000"/>
              </a:lnSpc>
              <a:buClr>
                <a:srgbClr val="C00000"/>
              </a:buClr>
              <a:buFont typeface="Wingdings" pitchFamily="2" charset="2"/>
              <a:buChar char="Ø"/>
              <a:defRPr/>
            </a:pPr>
            <a:r>
              <a:rPr lang="es-ES" sz="2000" dirty="0">
                <a:solidFill>
                  <a:schemeClr val="tx1"/>
                </a:solidFill>
              </a:rPr>
              <a:t>Salarios (utilización del trabajo) </a:t>
            </a:r>
          </a:p>
          <a:p>
            <a:pPr marL="342900" indent="-342900" algn="ctr">
              <a:lnSpc>
                <a:spcPct val="150000"/>
              </a:lnSpc>
              <a:buClr>
                <a:srgbClr val="C00000"/>
              </a:buClr>
              <a:buFont typeface="Wingdings" pitchFamily="2" charset="2"/>
              <a:buChar char="Ø"/>
              <a:defRPr/>
            </a:pPr>
            <a:r>
              <a:rPr lang="es-ES" sz="2000" dirty="0">
                <a:solidFill>
                  <a:schemeClr val="tx1"/>
                </a:solidFill>
              </a:rPr>
              <a:t>Ganancia (utilización del capital fijo) </a:t>
            </a:r>
          </a:p>
          <a:p>
            <a:pPr marL="342900" indent="-342900" algn="ctr">
              <a:lnSpc>
                <a:spcPct val="150000"/>
              </a:lnSpc>
              <a:buClr>
                <a:srgbClr val="C00000"/>
              </a:buClr>
              <a:buFont typeface="Wingdings" pitchFamily="2" charset="2"/>
              <a:buChar char="Ø"/>
              <a:defRPr/>
            </a:pPr>
            <a:r>
              <a:rPr lang="es-ES" sz="2000" dirty="0">
                <a:solidFill>
                  <a:schemeClr val="tx1"/>
                </a:solidFill>
              </a:rPr>
              <a:t>Intereses (utilización de los recursos financieros) </a:t>
            </a:r>
          </a:p>
          <a:p>
            <a:pPr marL="342900" indent="-342900" algn="ctr">
              <a:lnSpc>
                <a:spcPct val="150000"/>
              </a:lnSpc>
              <a:buClr>
                <a:srgbClr val="C00000"/>
              </a:buClr>
              <a:buFont typeface="Wingdings" pitchFamily="2" charset="2"/>
              <a:buChar char="Ø"/>
              <a:defRPr/>
            </a:pPr>
            <a:r>
              <a:rPr lang="es-ES" sz="2000" dirty="0">
                <a:solidFill>
                  <a:schemeClr val="tx1"/>
                </a:solidFill>
              </a:rPr>
              <a:t>Rentas (ganancia de la tierra o uso de propiedad ajena)</a:t>
            </a:r>
          </a:p>
          <a:p>
            <a:pPr algn="ctr">
              <a:lnSpc>
                <a:spcPct val="150000"/>
              </a:lnSpc>
              <a:defRPr/>
            </a:pPr>
            <a:r>
              <a:rPr lang="es-ES" sz="2000" dirty="0">
                <a:solidFill>
                  <a:schemeClr val="tx1"/>
                </a:solidFill>
              </a:rPr>
              <a:t>Es igual </a:t>
            </a:r>
            <a:r>
              <a:rPr lang="es-ES" i="1" dirty="0">
                <a:solidFill>
                  <a:srgbClr val="0000CC"/>
                </a:solidFill>
                <a:effectLst>
                  <a:outerShdw blurRad="38100" dist="38100" dir="2700000" algn="tl">
                    <a:srgbClr val="000000">
                      <a:alpha val="43137"/>
                    </a:srgbClr>
                  </a:outerShdw>
                </a:effectLst>
                <a:latin typeface="Arial Black" pitchFamily="34" charset="0"/>
              </a:rPr>
              <a:t>PNN a Costo de Factores= Ingreso Nacional.  </a:t>
            </a:r>
            <a:r>
              <a:rPr lang="es-ES" sz="2000" dirty="0">
                <a:solidFill>
                  <a:schemeClr val="tx1"/>
                </a:solidFill>
              </a:rPr>
              <a:t>Por definición éste debería ser el valor de la producción o Producto Nacional, </a:t>
            </a:r>
            <a:r>
              <a:rPr lang="es-ES" sz="2000" i="1" dirty="0">
                <a:solidFill>
                  <a:srgbClr val="C00000"/>
                </a:solidFill>
                <a:effectLst>
                  <a:outerShdw blurRad="38100" dist="38100" dir="2700000" algn="tl">
                    <a:srgbClr val="000000">
                      <a:alpha val="43137"/>
                    </a:srgbClr>
                  </a:outerShdw>
                </a:effectLst>
                <a:latin typeface="Arial Black" pitchFamily="34" charset="0"/>
              </a:rPr>
              <a:t>puesto que aquí están considerados todos los ingresos surgidos del aparato productivo; </a:t>
            </a:r>
            <a:r>
              <a:rPr lang="es-ES" sz="2000" dirty="0">
                <a:solidFill>
                  <a:schemeClr val="tx1"/>
                </a:solidFill>
              </a:rPr>
              <a:t>sin embargo, como el valor de la producción siempre se mide de acuerdo a los precios que tienen estos productos en el mercado, existen otros elementos que inciden en el precio de los artículos; tales elementos son </a:t>
            </a:r>
            <a:r>
              <a:rPr lang="es-ES" sz="2000" i="1" dirty="0">
                <a:solidFill>
                  <a:srgbClr val="0000CC"/>
                </a:solidFill>
                <a:effectLst>
                  <a:outerShdw blurRad="38100" dist="38100" dir="2700000" algn="tl">
                    <a:srgbClr val="000000">
                      <a:alpha val="43137"/>
                    </a:srgbClr>
                  </a:outerShdw>
                </a:effectLst>
                <a:latin typeface="Arial Black" pitchFamily="34" charset="0"/>
              </a:rPr>
              <a:t>depreciaciones, impuestos indirectos y subsidios. </a:t>
            </a:r>
          </a:p>
        </p:txBody>
      </p:sp>
    </p:spTree>
    <p:extLst>
      <p:ext uri="{BB962C8B-B14F-4D97-AF65-F5344CB8AC3E}">
        <p14:creationId xmlns:p14="http://schemas.microsoft.com/office/powerpoint/2010/main" val="51025155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checkerboard(across)">
                                      <p:cBhvr>
                                        <p:cTn id="7" dur="500"/>
                                        <p:tgtEl>
                                          <p:spTgt spid="172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34925" y="261452"/>
            <a:ext cx="9109075" cy="640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algn="ctr" eaLnBrk="0" fontAlgn="base" hangingPunct="0">
              <a:spcBef>
                <a:spcPct val="0"/>
              </a:spcBef>
              <a:spcAft>
                <a:spcPct val="0"/>
              </a:spcAft>
              <a:defRPr sz="2400" b="1">
                <a:solidFill>
                  <a:schemeClr val="bg1"/>
                </a:solidFill>
                <a:latin typeface="Arial" charset="0"/>
              </a:defRPr>
            </a:lvl6pPr>
            <a:lvl7pPr marL="2971800" indent="-228600" algn="ctr" eaLnBrk="0" fontAlgn="base" hangingPunct="0">
              <a:spcBef>
                <a:spcPct val="0"/>
              </a:spcBef>
              <a:spcAft>
                <a:spcPct val="0"/>
              </a:spcAft>
              <a:defRPr sz="2400" b="1">
                <a:solidFill>
                  <a:schemeClr val="bg1"/>
                </a:solidFill>
                <a:latin typeface="Arial" charset="0"/>
              </a:defRPr>
            </a:lvl7pPr>
            <a:lvl8pPr marL="3429000" indent="-228600" algn="ctr" eaLnBrk="0" fontAlgn="base" hangingPunct="0">
              <a:spcBef>
                <a:spcPct val="0"/>
              </a:spcBef>
              <a:spcAft>
                <a:spcPct val="0"/>
              </a:spcAft>
              <a:defRPr sz="2400" b="1">
                <a:solidFill>
                  <a:schemeClr val="bg1"/>
                </a:solidFill>
                <a:latin typeface="Arial" charset="0"/>
              </a:defRPr>
            </a:lvl8pPr>
            <a:lvl9pPr marL="3886200" indent="-228600" algn="ctr" eaLnBrk="0" fontAlgn="base" hangingPunct="0">
              <a:spcBef>
                <a:spcPct val="0"/>
              </a:spcBef>
              <a:spcAft>
                <a:spcPct val="0"/>
              </a:spcAft>
              <a:defRPr sz="2400" b="1">
                <a:solidFill>
                  <a:schemeClr val="bg1"/>
                </a:solidFill>
                <a:latin typeface="Arial" charset="0"/>
              </a:defRPr>
            </a:lvl9pPr>
          </a:lstStyle>
          <a:p>
            <a:pPr algn="ctr" eaLnBrk="1" hangingPunct="1">
              <a:lnSpc>
                <a:spcPct val="140000"/>
              </a:lnSpc>
              <a:defRPr/>
            </a:pPr>
            <a:r>
              <a:rPr lang="es-ES_tradnl" altLang="es-CO" i="1" dirty="0">
                <a:solidFill>
                  <a:srgbClr val="CC0000"/>
                </a:solidFill>
                <a:effectLst>
                  <a:outerShdw blurRad="38100" dist="38100" dir="2700000" algn="tl">
                    <a:srgbClr val="000000">
                      <a:alpha val="43137"/>
                    </a:srgbClr>
                  </a:outerShdw>
                </a:effectLst>
                <a:latin typeface="Arial Black" pitchFamily="34" charset="0"/>
              </a:rPr>
              <a:t>Ingreso nacional (IN):</a:t>
            </a:r>
            <a:r>
              <a:rPr lang="es-ES_tradnl" altLang="es-CO" i="1" dirty="0">
                <a:solidFill>
                  <a:schemeClr val="tx1"/>
                </a:solidFill>
                <a:effectLst>
                  <a:outerShdw blurRad="38100" dist="38100" dir="2700000" algn="tl">
                    <a:srgbClr val="000000">
                      <a:alpha val="43137"/>
                    </a:srgbClr>
                  </a:outerShdw>
                </a:effectLst>
              </a:rPr>
              <a:t> </a:t>
            </a:r>
            <a:r>
              <a:rPr lang="es-ES_tradnl" altLang="es-CO" dirty="0">
                <a:solidFill>
                  <a:schemeClr val="tx1"/>
                </a:solidFill>
              </a:rPr>
              <a:t>es el ingreso total obtenido por los factores de producción de un país, comprende: remuneración de  los empleados, Ingreso de los propietarios, Utilidades de las empresas,  Interés neto, Ingreso por rentas.</a:t>
            </a:r>
          </a:p>
          <a:p>
            <a:pPr algn="ctr" eaLnBrk="1" hangingPunct="1">
              <a:lnSpc>
                <a:spcPct val="140000"/>
              </a:lnSpc>
              <a:buClr>
                <a:srgbClr val="FFFF00"/>
              </a:buClr>
              <a:buFont typeface="Wingdings" pitchFamily="2" charset="2"/>
              <a:buNone/>
              <a:defRPr/>
            </a:pPr>
            <a:r>
              <a:rPr lang="es-ES_tradnl" altLang="es-CO" i="1" dirty="0">
                <a:solidFill>
                  <a:schemeClr val="tx1"/>
                </a:solidFill>
                <a:effectLst>
                  <a:outerShdw blurRad="38100" dist="38100" dir="2700000" algn="tl">
                    <a:srgbClr val="000000">
                      <a:alpha val="43137"/>
                    </a:srgbClr>
                  </a:outerShdw>
                </a:effectLst>
              </a:rPr>
              <a:t> </a:t>
            </a:r>
            <a:r>
              <a:rPr lang="es-ES_tradnl" altLang="es-CO" i="1" dirty="0">
                <a:solidFill>
                  <a:srgbClr val="CC0000"/>
                </a:solidFill>
                <a:effectLst>
                  <a:outerShdw blurRad="38100" dist="38100" dir="2700000" algn="tl">
                    <a:srgbClr val="000000">
                      <a:alpha val="43137"/>
                    </a:srgbClr>
                  </a:outerShdw>
                </a:effectLst>
                <a:latin typeface="Arial Black" pitchFamily="34" charset="0"/>
              </a:rPr>
              <a:t>Depreciación (D):</a:t>
            </a:r>
            <a:r>
              <a:rPr lang="es-ES_tradnl" altLang="es-CO" i="1" dirty="0">
                <a:solidFill>
                  <a:schemeClr val="tx1"/>
                </a:solidFill>
                <a:effectLst>
                  <a:outerShdw blurRad="38100" dist="38100" dir="2700000" algn="tl">
                    <a:srgbClr val="000000">
                      <a:alpha val="43137"/>
                    </a:srgbClr>
                  </a:outerShdw>
                </a:effectLst>
              </a:rPr>
              <a:t>  </a:t>
            </a:r>
            <a:r>
              <a:rPr lang="es-ES_tradnl" altLang="es-CO" dirty="0">
                <a:solidFill>
                  <a:schemeClr val="tx1"/>
                </a:solidFill>
              </a:rPr>
              <a:t>La depreciación al ser contablemente sustraída del ingreso total de las empresas al calcular el valor de las utilidades, no se toma en cuenta como un ingreso, pero representa una cantidad  recuperable vía precios.</a:t>
            </a:r>
          </a:p>
          <a:p>
            <a:pPr algn="ctr" eaLnBrk="1" hangingPunct="1">
              <a:lnSpc>
                <a:spcPct val="150000"/>
              </a:lnSpc>
              <a:buClr>
                <a:srgbClr val="FFFF00"/>
              </a:buClr>
              <a:buFont typeface="Wingdings" pitchFamily="2" charset="2"/>
              <a:buNone/>
              <a:defRPr/>
            </a:pPr>
            <a:r>
              <a:rPr lang="es-ES_tradnl" altLang="es-CO" i="1" dirty="0">
                <a:solidFill>
                  <a:srgbClr val="CC0000"/>
                </a:solidFill>
                <a:effectLst>
                  <a:outerShdw blurRad="38100" dist="38100" dir="2700000" algn="tl">
                    <a:srgbClr val="000000">
                      <a:alpha val="43137"/>
                    </a:srgbClr>
                  </a:outerShdw>
                </a:effectLst>
              </a:rPr>
              <a:t> </a:t>
            </a:r>
            <a:r>
              <a:rPr lang="es-ES_tradnl" altLang="es-CO" i="1" dirty="0">
                <a:solidFill>
                  <a:srgbClr val="CC0000"/>
                </a:solidFill>
                <a:effectLst>
                  <a:outerShdw blurRad="38100" dist="38100" dir="2700000" algn="tl">
                    <a:srgbClr val="000000">
                      <a:alpha val="43137"/>
                    </a:srgbClr>
                  </a:outerShdw>
                </a:effectLst>
                <a:latin typeface="Arial Black" pitchFamily="34" charset="0"/>
              </a:rPr>
              <a:t>Impuestos indirectos menos subsidios  (T - SUB):</a:t>
            </a:r>
            <a:r>
              <a:rPr lang="es-ES_tradnl" altLang="es-CO" i="1" dirty="0">
                <a:solidFill>
                  <a:schemeClr val="tx1"/>
                </a:solidFill>
                <a:effectLst>
                  <a:outerShdw blurRad="38100" dist="38100" dir="2700000" algn="tl">
                    <a:srgbClr val="000000">
                      <a:alpha val="43137"/>
                    </a:srgbClr>
                  </a:outerShdw>
                </a:effectLst>
              </a:rPr>
              <a:t> </a:t>
            </a:r>
            <a:r>
              <a:rPr lang="es-ES_tradnl" altLang="es-CO" dirty="0">
                <a:solidFill>
                  <a:schemeClr val="tx1"/>
                </a:solidFill>
              </a:rPr>
              <a:t>Representan los ingresos del gobierno producto de los impuestos que pagan las familias ejemplo</a:t>
            </a:r>
            <a:r>
              <a:rPr lang="es-ES_tradnl" altLang="es-CO" dirty="0">
                <a:solidFill>
                  <a:srgbClr val="C00000"/>
                </a:solidFill>
              </a:rPr>
              <a:t>: </a:t>
            </a:r>
            <a:r>
              <a:rPr lang="es-ES_tradnl" altLang="es-CO" dirty="0">
                <a:solidFill>
                  <a:srgbClr val="C00000"/>
                </a:solidFill>
                <a:latin typeface="Arial Black" pitchFamily="34" charset="0"/>
              </a:rPr>
              <a:t>El  IVA.</a:t>
            </a:r>
            <a:r>
              <a:rPr lang="es-ES_tradnl" altLang="es-CO" dirty="0">
                <a:solidFill>
                  <a:srgbClr val="C00000"/>
                </a:solidFill>
              </a:rPr>
              <a:t> </a:t>
            </a:r>
          </a:p>
        </p:txBody>
      </p:sp>
    </p:spTree>
    <p:extLst>
      <p:ext uri="{BB962C8B-B14F-4D97-AF65-F5344CB8AC3E}">
        <p14:creationId xmlns:p14="http://schemas.microsoft.com/office/powerpoint/2010/main" val="85521857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7154"/>
                                        </p:tgtEl>
                                        <p:attrNameLst>
                                          <p:attrName>style.visibility</p:attrName>
                                        </p:attrNameLst>
                                      </p:cBhvr>
                                      <p:to>
                                        <p:strVal val="visible"/>
                                      </p:to>
                                    </p:set>
                                    <p:animEffect transition="in" filter="checkerboard(across)">
                                      <p:cBhvr>
                                        <p:cTn id="7" dur="500"/>
                                        <p:tgtEl>
                                          <p:spTgt spid="177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34925" y="110961"/>
            <a:ext cx="9109075" cy="660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algn="ctr" eaLnBrk="0" fontAlgn="base" hangingPunct="0">
              <a:spcBef>
                <a:spcPct val="0"/>
              </a:spcBef>
              <a:spcAft>
                <a:spcPct val="0"/>
              </a:spcAft>
              <a:defRPr sz="2400" b="1">
                <a:solidFill>
                  <a:schemeClr val="bg1"/>
                </a:solidFill>
                <a:latin typeface="Arial" charset="0"/>
              </a:defRPr>
            </a:lvl6pPr>
            <a:lvl7pPr marL="2971800" indent="-228600" algn="ctr" eaLnBrk="0" fontAlgn="base" hangingPunct="0">
              <a:spcBef>
                <a:spcPct val="0"/>
              </a:spcBef>
              <a:spcAft>
                <a:spcPct val="0"/>
              </a:spcAft>
              <a:defRPr sz="2400" b="1">
                <a:solidFill>
                  <a:schemeClr val="bg1"/>
                </a:solidFill>
                <a:latin typeface="Arial" charset="0"/>
              </a:defRPr>
            </a:lvl7pPr>
            <a:lvl8pPr marL="3429000" indent="-228600" algn="ctr" eaLnBrk="0" fontAlgn="base" hangingPunct="0">
              <a:spcBef>
                <a:spcPct val="0"/>
              </a:spcBef>
              <a:spcAft>
                <a:spcPct val="0"/>
              </a:spcAft>
              <a:defRPr sz="2400" b="1">
                <a:solidFill>
                  <a:schemeClr val="bg1"/>
                </a:solidFill>
                <a:latin typeface="Arial" charset="0"/>
              </a:defRPr>
            </a:lvl8pPr>
            <a:lvl9pPr marL="3886200" indent="-228600" algn="ctr" eaLnBrk="0" fontAlgn="base" hangingPunct="0">
              <a:spcBef>
                <a:spcPct val="0"/>
              </a:spcBef>
              <a:spcAft>
                <a:spcPct val="0"/>
              </a:spcAft>
              <a:defRPr sz="2400" b="1">
                <a:solidFill>
                  <a:schemeClr val="bg1"/>
                </a:solidFill>
                <a:latin typeface="Arial" charset="0"/>
              </a:defRPr>
            </a:lvl9pPr>
          </a:lstStyle>
          <a:p>
            <a:pPr algn="ctr" eaLnBrk="1" hangingPunct="1">
              <a:lnSpc>
                <a:spcPct val="150000"/>
              </a:lnSpc>
              <a:buClr>
                <a:srgbClr val="FFFF00"/>
              </a:buClr>
              <a:buFont typeface="Wingdings" pitchFamily="2" charset="2"/>
              <a:buNone/>
              <a:defRPr/>
            </a:pPr>
            <a:r>
              <a:rPr lang="es-ES_tradnl" altLang="es-CO" i="1" dirty="0">
                <a:solidFill>
                  <a:schemeClr val="tx1"/>
                </a:solidFill>
                <a:latin typeface="Arial Black" pitchFamily="34" charset="0"/>
              </a:rPr>
              <a:t>Los subsidios son pagos realizados por el gobierno</a:t>
            </a:r>
            <a:r>
              <a:rPr lang="es-ES_tradnl" altLang="es-CO" dirty="0">
                <a:solidFill>
                  <a:schemeClr val="tx1"/>
                </a:solidFill>
              </a:rPr>
              <a:t> </a:t>
            </a:r>
            <a:r>
              <a:rPr lang="es-ES_tradnl" altLang="es-CO" sz="2300" dirty="0">
                <a:solidFill>
                  <a:schemeClr val="tx1"/>
                </a:solidFill>
              </a:rPr>
              <a:t>de los que éste no recibe bienes o servicios a cambio. </a:t>
            </a:r>
            <a:r>
              <a:rPr lang="es-ES_tradnl" altLang="es-CO" sz="2300" i="1" dirty="0">
                <a:solidFill>
                  <a:srgbClr val="CC0000"/>
                </a:solidFill>
                <a:effectLst>
                  <a:outerShdw blurRad="38100" dist="38100" dir="2700000" algn="tl">
                    <a:srgbClr val="000000">
                      <a:alpha val="43137"/>
                    </a:srgbClr>
                  </a:outerShdw>
                </a:effectLst>
                <a:latin typeface="Arial Black" pitchFamily="34" charset="0"/>
              </a:rPr>
              <a:t>Se restan de los impuestos</a:t>
            </a:r>
            <a:r>
              <a:rPr lang="es-ES_tradnl" altLang="es-CO" sz="2300" i="1" dirty="0">
                <a:solidFill>
                  <a:schemeClr val="tx1"/>
                </a:solidFill>
                <a:effectLst>
                  <a:outerShdw blurRad="38100" dist="38100" dir="2700000" algn="tl">
                    <a:srgbClr val="000000">
                      <a:alpha val="43137"/>
                    </a:srgbClr>
                  </a:outerShdw>
                </a:effectLst>
              </a:rPr>
              <a:t> </a:t>
            </a:r>
            <a:r>
              <a:rPr lang="es-ES_tradnl" altLang="es-CO" sz="2300" dirty="0">
                <a:solidFill>
                  <a:schemeClr val="tx1"/>
                </a:solidFill>
              </a:rPr>
              <a:t>por que se consideran como </a:t>
            </a:r>
            <a:r>
              <a:rPr lang="es-ES_tradnl" altLang="es-CO" sz="2300" i="1" dirty="0">
                <a:solidFill>
                  <a:schemeClr val="tx1"/>
                </a:solidFill>
                <a:effectLst>
                  <a:outerShdw blurRad="38100" dist="38100" dir="2700000" algn="tl">
                    <a:srgbClr val="000000">
                      <a:alpha val="43137"/>
                    </a:srgbClr>
                  </a:outerShdw>
                </a:effectLst>
                <a:latin typeface="Arial Black" pitchFamily="34" charset="0"/>
              </a:rPr>
              <a:t>ingreso para quien los recibe y como un gasto para el gobierno.</a:t>
            </a:r>
            <a:endParaRPr lang="es-CO" altLang="es-CO" sz="2300" dirty="0">
              <a:solidFill>
                <a:schemeClr val="tx1"/>
              </a:solidFill>
              <a:effectLst>
                <a:outerShdw blurRad="38100" dist="38100" dir="2700000" algn="tl">
                  <a:srgbClr val="000000">
                    <a:alpha val="43137"/>
                  </a:srgbClr>
                </a:outerShdw>
              </a:effectLst>
            </a:endParaRPr>
          </a:p>
          <a:p>
            <a:pPr algn="ctr" eaLnBrk="1" hangingPunct="1">
              <a:lnSpc>
                <a:spcPct val="150000"/>
              </a:lnSpc>
              <a:buClr>
                <a:srgbClr val="FFFF00"/>
              </a:buClr>
              <a:buFont typeface="Wingdings" pitchFamily="2" charset="2"/>
              <a:buNone/>
              <a:defRPr/>
            </a:pPr>
            <a:r>
              <a:rPr lang="es-ES_tradnl" altLang="es-CO" sz="2300" i="1" dirty="0">
                <a:solidFill>
                  <a:srgbClr val="CC0000"/>
                </a:solidFill>
                <a:effectLst>
                  <a:outerShdw blurRad="38100" dist="38100" dir="2700000" algn="tl">
                    <a:srgbClr val="000000">
                      <a:alpha val="43137"/>
                    </a:srgbClr>
                  </a:outerShdw>
                </a:effectLst>
                <a:latin typeface="Arial Black" pitchFamily="34" charset="0"/>
              </a:rPr>
              <a:t>Pagos factoriales netos al resto del mundo (PF):</a:t>
            </a:r>
            <a:r>
              <a:rPr lang="es-ES_tradnl" altLang="es-CO" sz="2300" i="1" dirty="0">
                <a:solidFill>
                  <a:schemeClr val="tx1"/>
                </a:solidFill>
                <a:effectLst>
                  <a:outerShdw blurRad="38100" dist="38100" dir="2700000" algn="tl">
                    <a:srgbClr val="000000">
                      <a:alpha val="43137"/>
                    </a:srgbClr>
                  </a:outerShdw>
                </a:effectLst>
              </a:rPr>
              <a:t> </a:t>
            </a:r>
            <a:r>
              <a:rPr lang="es-ES_tradnl" altLang="es-CO" sz="2300" dirty="0">
                <a:solidFill>
                  <a:schemeClr val="tx1"/>
                </a:solidFill>
              </a:rPr>
              <a:t>Los pagos al resto del mundo lo componen:</a:t>
            </a:r>
          </a:p>
          <a:p>
            <a:pPr algn="ctr" eaLnBrk="1" hangingPunct="1">
              <a:lnSpc>
                <a:spcPct val="150000"/>
              </a:lnSpc>
              <a:buClr>
                <a:srgbClr val="CC0000"/>
              </a:buClr>
              <a:buFontTx/>
              <a:buChar char="o"/>
              <a:defRPr/>
            </a:pPr>
            <a:r>
              <a:rPr lang="es-ES_tradnl" altLang="es-CO" sz="2300" dirty="0">
                <a:solidFill>
                  <a:schemeClr val="tx1"/>
                </a:solidFill>
              </a:rPr>
              <a:t>ingresos de ciudadanos extranjeros que trabajan en el país, </a:t>
            </a:r>
          </a:p>
          <a:p>
            <a:pPr algn="ctr" eaLnBrk="1" hangingPunct="1">
              <a:lnSpc>
                <a:spcPct val="150000"/>
              </a:lnSpc>
              <a:buClr>
                <a:srgbClr val="CC0000"/>
              </a:buClr>
              <a:buFontTx/>
              <a:buChar char="o"/>
              <a:defRPr/>
            </a:pPr>
            <a:r>
              <a:rPr lang="es-ES_tradnl" altLang="es-CO" sz="2300" dirty="0">
                <a:solidFill>
                  <a:schemeClr val="tx1"/>
                </a:solidFill>
              </a:rPr>
              <a:t>entradas de ingresos de ciudadanos nacionales que trabajan en el extranjero.</a:t>
            </a:r>
          </a:p>
          <a:p>
            <a:pPr algn="ctr" eaLnBrk="1" hangingPunct="1">
              <a:lnSpc>
                <a:spcPct val="150000"/>
              </a:lnSpc>
              <a:buClr>
                <a:srgbClr val="FFFF00"/>
              </a:buClr>
              <a:buFont typeface="Wingdings" pitchFamily="2" charset="2"/>
              <a:buNone/>
              <a:defRPr/>
            </a:pPr>
            <a:r>
              <a:rPr lang="es-ES_tradnl" altLang="es-CO" sz="2300" dirty="0">
                <a:solidFill>
                  <a:schemeClr val="tx1"/>
                </a:solidFill>
              </a:rPr>
              <a:t>El  PIB se calcula sumando estos 4 componentes del Ingreso:</a:t>
            </a:r>
          </a:p>
          <a:p>
            <a:pPr algn="ctr" eaLnBrk="1" hangingPunct="1">
              <a:lnSpc>
                <a:spcPct val="150000"/>
              </a:lnSpc>
              <a:defRPr/>
            </a:pPr>
            <a:r>
              <a:rPr lang="es-ES_tradnl" altLang="es-CO" sz="2800" dirty="0">
                <a:ln w="1905"/>
                <a:solidFill>
                  <a:srgbClr val="C00000"/>
                </a:solidFill>
                <a:effectLst>
                  <a:outerShdw blurRad="38100" dist="38100" dir="2700000" algn="tl">
                    <a:srgbClr val="000000">
                      <a:alpha val="43137"/>
                    </a:srgbClr>
                  </a:outerShdw>
                </a:effectLst>
                <a:latin typeface="Arial Black" pitchFamily="34" charset="0"/>
              </a:rPr>
              <a:t>PIB = IN + D + ( T - SUB ) + PF</a:t>
            </a:r>
            <a:endParaRPr lang="es-CO" altLang="es-CO" sz="2800" dirty="0">
              <a:ln w="1905"/>
              <a:solidFill>
                <a:srgbClr val="C000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65442597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checkerboard(across)">
                                      <p:cBhvr>
                                        <p:cTn id="7" dur="500"/>
                                        <p:tgtEl>
                                          <p:spTgt spid="179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79512" y="399802"/>
            <a:ext cx="8712968" cy="508918"/>
          </a:xfrm>
        </p:spPr>
        <p:txBody>
          <a:bodyPr>
            <a:noAutofit/>
          </a:bodyPr>
          <a:lstStyle/>
          <a:p>
            <a:pPr algn="ctr">
              <a:lnSpc>
                <a:spcPct val="150000"/>
              </a:lnSpc>
            </a:pPr>
            <a:r>
              <a:rPr lang="es-CO" sz="3200" b="1" i="1" dirty="0">
                <a:solidFill>
                  <a:srgbClr val="000099"/>
                </a:solidFill>
                <a:effectLst>
                  <a:outerShdw blurRad="38100" dist="38100" dir="2700000" algn="tl">
                    <a:srgbClr val="000000">
                      <a:alpha val="43137"/>
                    </a:srgbClr>
                  </a:outerShdw>
                </a:effectLst>
                <a:latin typeface="Arial Black" panose="020B0A04020102020204" pitchFamily="34" charset="0"/>
              </a:rPr>
              <a:t>Tema 1. INTRODUCCIÓN AL ESTUDIO DE LA MACROECONOMÍA</a:t>
            </a:r>
          </a:p>
        </p:txBody>
      </p:sp>
      <p:sp>
        <p:nvSpPr>
          <p:cNvPr id="4" name="3 Marcador de número de diapositiva"/>
          <p:cNvSpPr>
            <a:spLocks noGrp="1"/>
          </p:cNvSpPr>
          <p:nvPr>
            <p:ph type="sldNum" sz="quarter" idx="12"/>
          </p:nvPr>
        </p:nvSpPr>
        <p:spPr/>
        <p:txBody>
          <a:bodyPr/>
          <a:lstStyle/>
          <a:p>
            <a:pPr>
              <a:defRPr/>
            </a:pPr>
            <a:fld id="{75F9BE57-B391-4A98-8348-5C845B305487}" type="slidenum">
              <a:rPr lang="es-CO" smtClean="0">
                <a:solidFill>
                  <a:srgbClr val="FFFFFF"/>
                </a:solidFill>
              </a:rPr>
              <a:pPr>
                <a:defRPr/>
              </a:pPr>
              <a:t>3</a:t>
            </a:fld>
            <a:endParaRPr lang="es-CO" dirty="0">
              <a:solidFill>
                <a:srgbClr val="FFFFFF"/>
              </a:solidFill>
            </a:endParaRPr>
          </a:p>
        </p:txBody>
      </p:sp>
      <p:sp>
        <p:nvSpPr>
          <p:cNvPr id="3" name="2 CuadroTexto"/>
          <p:cNvSpPr txBox="1"/>
          <p:nvPr/>
        </p:nvSpPr>
        <p:spPr>
          <a:xfrm>
            <a:off x="179512" y="1583607"/>
            <a:ext cx="8712968" cy="4831451"/>
          </a:xfrm>
          <a:prstGeom prst="rect">
            <a:avLst/>
          </a:prstGeom>
          <a:noFill/>
        </p:spPr>
        <p:txBody>
          <a:bodyPr wrap="square" rtlCol="0">
            <a:spAutoFit/>
          </a:bodyPr>
          <a:lstStyle/>
          <a:p>
            <a:pPr algn="ctr">
              <a:lnSpc>
                <a:spcPct val="150000"/>
              </a:lnSpc>
            </a:pPr>
            <a:r>
              <a:rPr lang="es-ES" sz="2600" b="1" dirty="0">
                <a:latin typeface="Arial" pitchFamily="34" charset="0"/>
                <a:cs typeface="Arial" pitchFamily="34" charset="0"/>
              </a:rPr>
              <a:t>La macroeconomía es una disciplina que se encarga de estudiar </a:t>
            </a:r>
            <a:r>
              <a:rPr lang="es-ES" sz="2600" b="1" i="1" dirty="0">
                <a:solidFill>
                  <a:srgbClr val="C00000"/>
                </a:solidFill>
                <a:effectLst>
                  <a:outerShdw blurRad="38100" dist="38100" dir="2700000" algn="tl">
                    <a:srgbClr val="000000">
                      <a:alpha val="43137"/>
                    </a:srgbClr>
                  </a:outerShdw>
                </a:effectLst>
                <a:latin typeface="Arial Black" pitchFamily="34" charset="0"/>
                <a:cs typeface="Arial" pitchFamily="34" charset="0"/>
              </a:rPr>
              <a:t>el comportamiento y el desarrollo agregado de la economía. </a:t>
            </a:r>
            <a:r>
              <a:rPr lang="es-ES" sz="2600" b="1" dirty="0">
                <a:latin typeface="Arial" pitchFamily="34" charset="0"/>
                <a:cs typeface="Arial" pitchFamily="34" charset="0"/>
              </a:rPr>
              <a:t>Cuando se habla de AGREGADO se hace referencia a </a:t>
            </a:r>
            <a:r>
              <a:rPr lang="es-ES" sz="2600" b="1" i="1" dirty="0">
                <a:solidFill>
                  <a:srgbClr val="0000CC"/>
                </a:solidFill>
                <a:effectLst>
                  <a:outerShdw blurRad="38100" dist="38100" dir="2700000" algn="tl">
                    <a:srgbClr val="000000">
                      <a:alpha val="43137"/>
                    </a:srgbClr>
                  </a:outerShdw>
                </a:effectLst>
                <a:latin typeface="Arial Black" pitchFamily="34" charset="0"/>
                <a:cs typeface="Arial" pitchFamily="34" charset="0"/>
              </a:rPr>
              <a:t>la suma de un gran número de acciones individuales</a:t>
            </a:r>
            <a:r>
              <a:rPr lang="es-ES" sz="2600" b="1" dirty="0">
                <a:latin typeface="Arial" pitchFamily="34" charset="0"/>
                <a:cs typeface="Arial" pitchFamily="34" charset="0"/>
              </a:rPr>
              <a:t> realizadas por personas, empresas, consumidores, productores, trabajadores, Estado, etc., </a:t>
            </a:r>
            <a:r>
              <a:rPr lang="es-ES" sz="2600" b="1" i="1" dirty="0">
                <a:effectLst>
                  <a:outerShdw blurRad="38100" dist="38100" dir="2700000" algn="tl">
                    <a:srgbClr val="000000">
                      <a:alpha val="43137"/>
                    </a:srgbClr>
                  </a:outerShdw>
                </a:effectLst>
                <a:latin typeface="Arial Black" pitchFamily="34" charset="0"/>
                <a:cs typeface="Arial" pitchFamily="34" charset="0"/>
              </a:rPr>
              <a:t>las cuales componen la vida económica de un país.</a:t>
            </a:r>
          </a:p>
        </p:txBody>
      </p:sp>
    </p:spTree>
    <p:extLst>
      <p:ext uri="{BB962C8B-B14F-4D97-AF65-F5344CB8AC3E}">
        <p14:creationId xmlns:p14="http://schemas.microsoft.com/office/powerpoint/2010/main" val="1644379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186800" name="Group 432"/>
          <p:cNvGraphicFramePr>
            <a:graphicFrameLocks noGrp="1"/>
          </p:cNvGraphicFramePr>
          <p:nvPr>
            <p:extLst>
              <p:ext uri="{D42A27DB-BD31-4B8C-83A1-F6EECF244321}">
                <p14:modId xmlns:p14="http://schemas.microsoft.com/office/powerpoint/2010/main" val="110463263"/>
              </p:ext>
            </p:extLst>
          </p:nvPr>
        </p:nvGraphicFramePr>
        <p:xfrm>
          <a:off x="5940152" y="419923"/>
          <a:ext cx="2969809" cy="2505021"/>
        </p:xfrm>
        <a:graphic>
          <a:graphicData uri="http://schemas.openxmlformats.org/drawingml/2006/table">
            <a:tbl>
              <a:tblPr>
                <a:tableStyleId>{ED083AE6-46FA-4A59-8FB0-9F97EB10719F}</a:tableStyleId>
              </a:tblPr>
              <a:tblGrid>
                <a:gridCol w="777918">
                  <a:extLst>
                    <a:ext uri="{9D8B030D-6E8A-4147-A177-3AD203B41FA5}">
                      <a16:colId xmlns:a16="http://schemas.microsoft.com/office/drawing/2014/main" val="20000"/>
                    </a:ext>
                  </a:extLst>
                </a:gridCol>
                <a:gridCol w="2191891">
                  <a:extLst>
                    <a:ext uri="{9D8B030D-6E8A-4147-A177-3AD203B41FA5}">
                      <a16:colId xmlns:a16="http://schemas.microsoft.com/office/drawing/2014/main" val="20001"/>
                    </a:ext>
                  </a:extLst>
                </a:gridCol>
              </a:tblGrid>
              <a:tr h="360040">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CO" sz="1400" b="1" i="1" u="none" strike="noStrike" cap="none" normalizeH="0" baseline="0" dirty="0">
                          <a:ln>
                            <a:noFill/>
                          </a:ln>
                          <a:effectLst>
                            <a:outerShdw blurRad="38100" dist="38100" dir="2700000" algn="tl">
                              <a:srgbClr val="000000">
                                <a:alpha val="43137"/>
                              </a:srgbClr>
                            </a:outerShdw>
                          </a:effectLst>
                          <a:latin typeface="Arial Black" pitchFamily="34" charset="0"/>
                        </a:rPr>
                        <a:t>ENFOQUE DEL GASTO</a:t>
                      </a:r>
                      <a:endParaRPr kumimoji="0" lang="es-CO" sz="1400" b="1" i="1" u="none" strike="noStrike" cap="none" normalizeH="0" baseline="0" dirty="0">
                        <a:ln>
                          <a:noFill/>
                        </a:ln>
                        <a:solidFill>
                          <a:schemeClr val="tx2">
                            <a:lumMod val="75000"/>
                          </a:schemeClr>
                        </a:solidFill>
                        <a:effectLst>
                          <a:outerShdw blurRad="38100" dist="38100" dir="2700000" algn="tl">
                            <a:srgbClr val="000000">
                              <a:alpha val="43137"/>
                            </a:srgbClr>
                          </a:outerShdw>
                        </a:effectLst>
                        <a:latin typeface="Arial Black" pitchFamily="34" charset="0"/>
                      </a:endParaRPr>
                    </a:p>
                  </a:txBody>
                  <a:tcPr marL="91461" marR="91461" marT="45687" marB="45687" anchor="b" horzOverflow="overflow"/>
                </a:tc>
                <a:tc hMerge="1">
                  <a:txBody>
                    <a:bodyPr/>
                    <a:lstStyle/>
                    <a:p>
                      <a:endParaRPr lang="es-CO"/>
                    </a:p>
                  </a:txBody>
                  <a:tcPr/>
                </a:tc>
                <a:extLst>
                  <a:ext uri="{0D108BD9-81ED-4DB2-BD59-A6C34878D82A}">
                    <a16:rowId xmlns:a16="http://schemas.microsoft.com/office/drawing/2014/main" val="10000"/>
                  </a:ext>
                </a:extLst>
              </a:tr>
              <a:tr h="366606">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CO" sz="1200" b="1" u="none" strike="noStrike" cap="none" normalizeH="0" baseline="0" dirty="0">
                          <a:ln>
                            <a:noFill/>
                          </a:ln>
                          <a:solidFill>
                            <a:srgbClr val="C00000"/>
                          </a:solidFill>
                          <a:effectLst/>
                          <a:latin typeface="Arial Black" pitchFamily="34" charset="0"/>
                        </a:rPr>
                        <a:t>P.I.B  =  CF  +  I  +  G  +  (EX  -  IM)</a:t>
                      </a:r>
                      <a:endParaRPr kumimoji="0" lang="es-CO" sz="1200" b="1" i="0" u="none" strike="noStrike" cap="none" normalizeH="0" baseline="0" dirty="0">
                        <a:ln>
                          <a:noFill/>
                        </a:ln>
                        <a:solidFill>
                          <a:srgbClr val="C00000"/>
                        </a:solidFill>
                        <a:effectLst/>
                        <a:latin typeface="Arial Black" pitchFamily="34" charset="0"/>
                      </a:endParaRPr>
                    </a:p>
                  </a:txBody>
                  <a:tcPr marL="91461" marR="91461" marT="45687" marB="45687" anchor="b" horzOverflow="overflow"/>
                </a:tc>
                <a:tc hMerge="1">
                  <a:txBody>
                    <a:bodyPr/>
                    <a:lstStyle/>
                    <a:p>
                      <a:endParaRPr lang="es-CO"/>
                    </a:p>
                  </a:txBody>
                  <a:tcPr/>
                </a:tc>
                <a:extLst>
                  <a:ext uri="{0D108BD9-81ED-4DB2-BD59-A6C34878D82A}">
                    <a16:rowId xmlns:a16="http://schemas.microsoft.com/office/drawing/2014/main" val="10001"/>
                  </a:ext>
                </a:extLst>
              </a:tr>
              <a:tr h="229066">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CO" sz="1400" b="1" u="none" strike="noStrike" cap="none" normalizeH="0" baseline="0" dirty="0">
                          <a:ln>
                            <a:noFill/>
                          </a:ln>
                          <a:effectLst/>
                        </a:rPr>
                        <a:t>CF</a:t>
                      </a:r>
                      <a:endParaRPr kumimoji="0" lang="es-CO" sz="1400" b="1" i="0" u="none" strike="noStrike" cap="none" normalizeH="0" baseline="0" dirty="0">
                        <a:ln>
                          <a:noFill/>
                        </a:ln>
                        <a:solidFill>
                          <a:schemeClr val="bg1"/>
                        </a:solidFill>
                        <a:effectLst/>
                        <a:latin typeface="Arial" charset="0"/>
                      </a:endParaRPr>
                    </a:p>
                  </a:txBody>
                  <a:tcPr marL="91461" marR="91461" marT="45687" marB="45687" anchor="b" horzOverflow="overflow"/>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s-CO" sz="1400" b="1" u="none" strike="noStrike" cap="none" normalizeH="0" baseline="0" dirty="0">
                          <a:ln>
                            <a:noFill/>
                          </a:ln>
                          <a:effectLst/>
                        </a:rPr>
                        <a:t>2335,4</a:t>
                      </a:r>
                      <a:endParaRPr kumimoji="0" lang="es-CO" sz="1400" b="1" i="0" u="none" strike="noStrike" cap="none" normalizeH="0" baseline="0" dirty="0">
                        <a:ln>
                          <a:noFill/>
                        </a:ln>
                        <a:solidFill>
                          <a:schemeClr val="bg1"/>
                        </a:solidFill>
                        <a:effectLst/>
                        <a:latin typeface="Arial" charset="0"/>
                      </a:endParaRPr>
                    </a:p>
                  </a:txBody>
                  <a:tcPr marL="91461" marR="91461" marT="45687" marB="45687" horzOverflow="overflow"/>
                </a:tc>
                <a:extLst>
                  <a:ext uri="{0D108BD9-81ED-4DB2-BD59-A6C34878D82A}">
                    <a16:rowId xmlns:a16="http://schemas.microsoft.com/office/drawing/2014/main" val="10002"/>
                  </a:ext>
                </a:extLst>
              </a:tr>
              <a:tr h="23009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CO" sz="1400" b="1" u="none" strike="noStrike" cap="none" normalizeH="0" baseline="0" dirty="0">
                          <a:ln>
                            <a:noFill/>
                          </a:ln>
                          <a:effectLst/>
                        </a:rPr>
                        <a:t>I</a:t>
                      </a:r>
                      <a:endParaRPr kumimoji="0" lang="es-CO" sz="1400" b="1" i="0" u="none" strike="noStrike" cap="none" normalizeH="0" baseline="0" dirty="0">
                        <a:ln>
                          <a:noFill/>
                        </a:ln>
                        <a:solidFill>
                          <a:schemeClr val="bg1"/>
                        </a:solidFill>
                        <a:effectLst/>
                        <a:latin typeface="Arial" charset="0"/>
                      </a:endParaRPr>
                    </a:p>
                  </a:txBody>
                  <a:tcPr marL="91461" marR="91461" marT="45687" marB="45687" anchor="b" horzOverflow="overflow"/>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s-CO" sz="1400" b="1" u="none" strike="noStrike" cap="none" normalizeH="0" baseline="0" dirty="0">
                          <a:ln>
                            <a:noFill/>
                          </a:ln>
                          <a:effectLst/>
                        </a:rPr>
                        <a:t>825,6</a:t>
                      </a:r>
                      <a:endParaRPr kumimoji="0" lang="es-CO" sz="1400" b="1" i="0" u="none" strike="noStrike" cap="none" normalizeH="0" baseline="0" dirty="0">
                        <a:ln>
                          <a:noFill/>
                        </a:ln>
                        <a:solidFill>
                          <a:schemeClr val="bg1"/>
                        </a:solidFill>
                        <a:effectLst/>
                        <a:latin typeface="Arial" charset="0"/>
                      </a:endParaRPr>
                    </a:p>
                  </a:txBody>
                  <a:tcPr marL="91461" marR="91461" marT="45687" marB="45687" horzOverflow="overflow"/>
                </a:tc>
                <a:extLst>
                  <a:ext uri="{0D108BD9-81ED-4DB2-BD59-A6C34878D82A}">
                    <a16:rowId xmlns:a16="http://schemas.microsoft.com/office/drawing/2014/main" val="10003"/>
                  </a:ext>
                </a:extLst>
              </a:tr>
              <a:tr h="322734">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CO" sz="1400" b="1" u="none" strike="noStrike" cap="none" normalizeH="0" baseline="0">
                          <a:ln>
                            <a:noFill/>
                          </a:ln>
                          <a:effectLst/>
                        </a:rPr>
                        <a:t>G</a:t>
                      </a:r>
                      <a:endParaRPr kumimoji="0" lang="es-CO" sz="1400" b="1" i="0" u="none" strike="noStrike" cap="none" normalizeH="0" baseline="0">
                        <a:ln>
                          <a:noFill/>
                        </a:ln>
                        <a:solidFill>
                          <a:schemeClr val="bg1"/>
                        </a:solidFill>
                        <a:effectLst/>
                        <a:latin typeface="Arial" charset="0"/>
                      </a:endParaRPr>
                    </a:p>
                  </a:txBody>
                  <a:tcPr marL="91461" marR="91461" marT="45687" marB="45687" anchor="b" horzOverflow="overflow"/>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s-CO" sz="1400" b="1" u="none" strike="noStrike" cap="none" normalizeH="0" baseline="0" dirty="0">
                          <a:ln>
                            <a:noFill/>
                          </a:ln>
                          <a:effectLst/>
                        </a:rPr>
                        <a:t>777,4</a:t>
                      </a:r>
                      <a:endParaRPr kumimoji="0" lang="es-CO" sz="1400" b="1" i="0" u="none" strike="noStrike" cap="none" normalizeH="0" baseline="0" dirty="0">
                        <a:ln>
                          <a:noFill/>
                        </a:ln>
                        <a:solidFill>
                          <a:schemeClr val="bg1"/>
                        </a:solidFill>
                        <a:effectLst/>
                        <a:latin typeface="Arial" charset="0"/>
                      </a:endParaRPr>
                    </a:p>
                  </a:txBody>
                  <a:tcPr marL="91461" marR="91461" marT="45687" marB="45687" horzOverflow="overflow"/>
                </a:tc>
                <a:extLst>
                  <a:ext uri="{0D108BD9-81ED-4DB2-BD59-A6C34878D82A}">
                    <a16:rowId xmlns:a16="http://schemas.microsoft.com/office/drawing/2014/main" val="10004"/>
                  </a:ext>
                </a:extLst>
              </a:tr>
              <a:tr h="388006">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CO" sz="1400" b="1" u="none" strike="noStrike" cap="none" normalizeH="0" baseline="0">
                          <a:ln>
                            <a:noFill/>
                          </a:ln>
                          <a:effectLst/>
                        </a:rPr>
                        <a:t>EX - IM</a:t>
                      </a:r>
                      <a:endParaRPr kumimoji="0" lang="es-CO" sz="1400" b="1" i="0" u="none" strike="noStrike" cap="none" normalizeH="0" baseline="0">
                        <a:ln>
                          <a:noFill/>
                        </a:ln>
                        <a:solidFill>
                          <a:schemeClr val="bg1"/>
                        </a:solidFill>
                        <a:effectLst/>
                        <a:latin typeface="Arial" charset="0"/>
                      </a:endParaRPr>
                    </a:p>
                  </a:txBody>
                  <a:tcPr marL="91461" marR="91461" marT="45687" marB="45687" anchor="b" horzOverflow="overflow"/>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s-CO" sz="1400" b="1" u="none" strike="noStrike" cap="none" normalizeH="0" baseline="0" dirty="0">
                          <a:ln>
                            <a:noFill/>
                          </a:ln>
                          <a:effectLst/>
                        </a:rPr>
                        <a:t>- 36,9</a:t>
                      </a:r>
                      <a:endParaRPr kumimoji="0" lang="es-CO" sz="1400" b="1" i="0" u="none" strike="noStrike" cap="none" normalizeH="0" baseline="0" dirty="0">
                        <a:ln>
                          <a:noFill/>
                        </a:ln>
                        <a:solidFill>
                          <a:schemeClr val="bg1"/>
                        </a:solidFill>
                        <a:effectLst/>
                        <a:latin typeface="Arial" charset="0"/>
                      </a:endParaRPr>
                    </a:p>
                  </a:txBody>
                  <a:tcPr marL="91461" marR="91461" marT="45687" marB="45687" horzOverflow="overflow"/>
                </a:tc>
                <a:extLst>
                  <a:ext uri="{0D108BD9-81ED-4DB2-BD59-A6C34878D82A}">
                    <a16:rowId xmlns:a16="http://schemas.microsoft.com/office/drawing/2014/main" val="10005"/>
                  </a:ext>
                </a:extLst>
              </a:tr>
              <a:tr h="458167">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CO" sz="1400" b="1" u="none" strike="noStrike" cap="none" normalizeH="0" baseline="0">
                          <a:ln>
                            <a:noFill/>
                          </a:ln>
                          <a:effectLst/>
                        </a:rPr>
                        <a:t>PIB</a:t>
                      </a:r>
                      <a:endParaRPr kumimoji="0" lang="es-CO" sz="1400" b="1" i="0" u="none" strike="noStrike" cap="none" normalizeH="0" baseline="0">
                        <a:ln>
                          <a:noFill/>
                        </a:ln>
                        <a:solidFill>
                          <a:schemeClr val="bg1"/>
                        </a:solidFill>
                        <a:effectLst/>
                        <a:latin typeface="Arial" charset="0"/>
                      </a:endParaRPr>
                    </a:p>
                  </a:txBody>
                  <a:tcPr marL="91461" marR="91461" marT="45687" marB="45687" anchor="b" horzOverflow="overflow"/>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s-CO" sz="1400" b="1" u="none" strike="noStrike" cap="none" normalizeH="0" baseline="0" dirty="0">
                          <a:ln>
                            <a:noFill/>
                          </a:ln>
                          <a:effectLst/>
                        </a:rPr>
                        <a:t>3901,5</a:t>
                      </a:r>
                      <a:endParaRPr kumimoji="0" lang="es-CO" sz="1400" b="1" i="0" u="none" strike="noStrike" cap="none" normalizeH="0" baseline="0" dirty="0">
                        <a:ln>
                          <a:noFill/>
                        </a:ln>
                        <a:solidFill>
                          <a:schemeClr val="bg1"/>
                        </a:solidFill>
                        <a:effectLst/>
                        <a:latin typeface="Arial" charset="0"/>
                      </a:endParaRPr>
                    </a:p>
                  </a:txBody>
                  <a:tcPr marL="91461" marR="91461" marT="45687" marB="45687" horzOverflow="overflow"/>
                </a:tc>
                <a:extLst>
                  <a:ext uri="{0D108BD9-81ED-4DB2-BD59-A6C34878D82A}">
                    <a16:rowId xmlns:a16="http://schemas.microsoft.com/office/drawing/2014/main" val="10006"/>
                  </a:ext>
                </a:extLst>
              </a:tr>
            </a:tbl>
          </a:graphicData>
        </a:graphic>
      </p:graphicFrame>
      <p:graphicFrame>
        <p:nvGraphicFramePr>
          <p:cNvPr id="186899" name="Group 531"/>
          <p:cNvGraphicFramePr>
            <a:graphicFrameLocks noGrp="1"/>
          </p:cNvGraphicFramePr>
          <p:nvPr>
            <p:extLst>
              <p:ext uri="{D42A27DB-BD31-4B8C-83A1-F6EECF244321}">
                <p14:modId xmlns:p14="http://schemas.microsoft.com/office/powerpoint/2010/main" val="1321693144"/>
              </p:ext>
            </p:extLst>
          </p:nvPr>
        </p:nvGraphicFramePr>
        <p:xfrm>
          <a:off x="6012161" y="3284984"/>
          <a:ext cx="2881014" cy="3030538"/>
        </p:xfrm>
        <a:graphic>
          <a:graphicData uri="http://schemas.openxmlformats.org/drawingml/2006/table">
            <a:tbl>
              <a:tblPr>
                <a:tableStyleId>{E8B1032C-EA38-4F05-BA0D-38AFFFC7BED3}</a:tableStyleId>
              </a:tblPr>
              <a:tblGrid>
                <a:gridCol w="1616237">
                  <a:extLst>
                    <a:ext uri="{9D8B030D-6E8A-4147-A177-3AD203B41FA5}">
                      <a16:colId xmlns:a16="http://schemas.microsoft.com/office/drawing/2014/main" val="20000"/>
                    </a:ext>
                  </a:extLst>
                </a:gridCol>
                <a:gridCol w="1264777">
                  <a:extLst>
                    <a:ext uri="{9D8B030D-6E8A-4147-A177-3AD203B41FA5}">
                      <a16:colId xmlns:a16="http://schemas.microsoft.com/office/drawing/2014/main" val="20001"/>
                    </a:ext>
                  </a:extLst>
                </a:gridCol>
              </a:tblGrid>
              <a:tr h="522288">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CO" sz="1400" i="1" u="none" strike="noStrike" cap="none" normalizeH="0" baseline="0" dirty="0">
                          <a:ln>
                            <a:noFill/>
                          </a:ln>
                          <a:solidFill>
                            <a:schemeClr val="tx1"/>
                          </a:solidFill>
                          <a:effectLst>
                            <a:outerShdw blurRad="38100" dist="38100" dir="2700000" algn="tl">
                              <a:srgbClr val="000000">
                                <a:alpha val="43137"/>
                              </a:srgbClr>
                            </a:outerShdw>
                          </a:effectLst>
                          <a:latin typeface="Arial Black" pitchFamily="34" charset="0"/>
                        </a:rPr>
                        <a:t>ENFOQUE DEL INGRESO</a:t>
                      </a:r>
                      <a:endParaRPr kumimoji="0" lang="es-CO" sz="1400" b="1" i="1" u="none" strike="noStrike" cap="none" normalizeH="0" baseline="0" dirty="0">
                        <a:ln>
                          <a:noFill/>
                        </a:ln>
                        <a:solidFill>
                          <a:schemeClr val="tx1"/>
                        </a:solidFill>
                        <a:effectLst>
                          <a:outerShdw blurRad="38100" dist="38100" dir="2700000" algn="tl">
                            <a:srgbClr val="000000">
                              <a:alpha val="43137"/>
                            </a:srgbClr>
                          </a:outerShdw>
                        </a:effectLst>
                        <a:latin typeface="Arial Black" pitchFamily="34" charset="0"/>
                      </a:endParaRPr>
                    </a:p>
                  </a:txBody>
                  <a:tcPr marL="91449" marR="91449" anchor="b" horzOverflow="overflow"/>
                </a:tc>
                <a:tc hMerge="1">
                  <a:txBody>
                    <a:bodyPr/>
                    <a:lstStyle/>
                    <a:p>
                      <a:endParaRPr lang="es-CO"/>
                    </a:p>
                  </a:txBody>
                  <a:tcPr/>
                </a:tc>
                <a:extLst>
                  <a:ext uri="{0D108BD9-81ED-4DB2-BD59-A6C34878D82A}">
                    <a16:rowId xmlns:a16="http://schemas.microsoft.com/office/drawing/2014/main" val="10000"/>
                  </a:ext>
                </a:extLst>
              </a:tr>
              <a:tr h="368300">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CO" sz="1200" u="none" strike="noStrike" cap="none" normalizeH="0" baseline="0" dirty="0">
                          <a:ln>
                            <a:noFill/>
                          </a:ln>
                          <a:solidFill>
                            <a:srgbClr val="C00000"/>
                          </a:solidFill>
                          <a:effectLst/>
                          <a:latin typeface="Arial Black" pitchFamily="34" charset="0"/>
                        </a:rPr>
                        <a:t>P.I.B  =  IN +  D + (T  -  SUB)  + PF</a:t>
                      </a:r>
                      <a:endParaRPr kumimoji="0" lang="es-CO" sz="1200" b="1" i="0" u="none" strike="noStrike" cap="none" normalizeH="0" baseline="0" dirty="0">
                        <a:ln>
                          <a:noFill/>
                        </a:ln>
                        <a:solidFill>
                          <a:srgbClr val="C00000"/>
                        </a:solidFill>
                        <a:effectLst/>
                        <a:latin typeface="Arial Black" pitchFamily="34" charset="0"/>
                      </a:endParaRPr>
                    </a:p>
                  </a:txBody>
                  <a:tcPr marL="91449" marR="91449" anchor="b" horzOverflow="overflow"/>
                </a:tc>
                <a:tc hMerge="1">
                  <a:txBody>
                    <a:bodyPr/>
                    <a:lstStyle/>
                    <a:p>
                      <a:endParaRPr lang="es-CO"/>
                    </a:p>
                  </a:txBody>
                  <a:tcPr/>
                </a:tc>
                <a:extLst>
                  <a:ext uri="{0D108BD9-81ED-4DB2-BD59-A6C34878D82A}">
                    <a16:rowId xmlns:a16="http://schemas.microsoft.com/office/drawing/2014/main" val="10001"/>
                  </a:ext>
                </a:extLst>
              </a:tr>
              <a:tr h="39052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CO" sz="1400" b="1" u="none" strike="noStrike" cap="none" normalizeH="0" baseline="0" dirty="0">
                          <a:ln>
                            <a:noFill/>
                          </a:ln>
                          <a:effectLst/>
                        </a:rPr>
                        <a:t>IN</a:t>
                      </a:r>
                      <a:endParaRPr kumimoji="0" lang="es-CO" sz="1400" b="1" i="0" u="none" strike="noStrike" cap="none" normalizeH="0" baseline="0" dirty="0">
                        <a:ln>
                          <a:noFill/>
                        </a:ln>
                        <a:solidFill>
                          <a:schemeClr val="bg1"/>
                        </a:solidFill>
                        <a:effectLst/>
                        <a:latin typeface="Arial" charset="0"/>
                      </a:endParaRPr>
                    </a:p>
                  </a:txBody>
                  <a:tcPr marL="91449" marR="91449" anchor="b" horzOverflow="overflow"/>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400" b="1" u="none" strike="noStrike" cap="none" normalizeH="0" baseline="0" dirty="0">
                          <a:ln>
                            <a:noFill/>
                          </a:ln>
                          <a:effectLst/>
                        </a:rPr>
                        <a:t>2146,9</a:t>
                      </a:r>
                      <a:endParaRPr kumimoji="0" lang="es-CO" sz="1400" b="1" i="0" u="none" strike="noStrike" cap="none" normalizeH="0" baseline="0" dirty="0">
                        <a:ln>
                          <a:noFill/>
                        </a:ln>
                        <a:solidFill>
                          <a:schemeClr val="bg1"/>
                        </a:solidFill>
                        <a:effectLst/>
                        <a:latin typeface="Arial" charset="0"/>
                      </a:endParaRPr>
                    </a:p>
                  </a:txBody>
                  <a:tcPr marL="91449" marR="91449" anchor="b" horzOverflow="overflow"/>
                </a:tc>
                <a:extLst>
                  <a:ext uri="{0D108BD9-81ED-4DB2-BD59-A6C34878D82A}">
                    <a16:rowId xmlns:a16="http://schemas.microsoft.com/office/drawing/2014/main" val="10002"/>
                  </a:ext>
                </a:extLst>
              </a:tr>
              <a:tr h="39052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CO" sz="1400" b="1" u="none" strike="noStrike" cap="none" normalizeH="0" baseline="0">
                          <a:ln>
                            <a:noFill/>
                          </a:ln>
                          <a:effectLst/>
                        </a:rPr>
                        <a:t>D</a:t>
                      </a:r>
                      <a:endParaRPr kumimoji="0" lang="es-CO" sz="1400" b="1" i="0" u="none" strike="noStrike" cap="none" normalizeH="0" baseline="0">
                        <a:ln>
                          <a:noFill/>
                        </a:ln>
                        <a:solidFill>
                          <a:schemeClr val="bg1"/>
                        </a:solidFill>
                        <a:effectLst/>
                        <a:latin typeface="Arial" charset="0"/>
                      </a:endParaRPr>
                    </a:p>
                  </a:txBody>
                  <a:tcPr marL="91449" marR="91449" anchor="b" horzOverflow="overflow"/>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400" b="1" u="none" strike="noStrike" cap="none" normalizeH="0" baseline="0" dirty="0">
                          <a:ln>
                            <a:noFill/>
                          </a:ln>
                          <a:effectLst/>
                        </a:rPr>
                        <a:t>355,5</a:t>
                      </a:r>
                      <a:endParaRPr kumimoji="0" lang="es-CO" sz="1400" b="1" i="0" u="none" strike="noStrike" cap="none" normalizeH="0" baseline="0" dirty="0">
                        <a:ln>
                          <a:noFill/>
                        </a:ln>
                        <a:solidFill>
                          <a:schemeClr val="bg1"/>
                        </a:solidFill>
                        <a:effectLst/>
                        <a:latin typeface="Arial" charset="0"/>
                      </a:endParaRPr>
                    </a:p>
                  </a:txBody>
                  <a:tcPr marL="91449" marR="91449" anchor="b" horzOverflow="overflow"/>
                </a:tc>
                <a:extLst>
                  <a:ext uri="{0D108BD9-81ED-4DB2-BD59-A6C34878D82A}">
                    <a16:rowId xmlns:a16="http://schemas.microsoft.com/office/drawing/2014/main" val="10003"/>
                  </a:ext>
                </a:extLst>
              </a:tr>
              <a:tr h="39052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CO" sz="1400" b="1" u="none" strike="noStrike" cap="none" normalizeH="0" baseline="0">
                          <a:ln>
                            <a:noFill/>
                          </a:ln>
                          <a:effectLst/>
                        </a:rPr>
                        <a:t>T  - SUB</a:t>
                      </a:r>
                      <a:endParaRPr kumimoji="0" lang="es-CO" sz="1400" b="1" i="0" u="none" strike="noStrike" cap="none" normalizeH="0" baseline="0">
                        <a:ln>
                          <a:noFill/>
                        </a:ln>
                        <a:solidFill>
                          <a:schemeClr val="bg1"/>
                        </a:solidFill>
                        <a:effectLst/>
                        <a:latin typeface="Arial" charset="0"/>
                      </a:endParaRPr>
                    </a:p>
                  </a:txBody>
                  <a:tcPr marL="91449" marR="91449" anchor="b" horzOverflow="overflow"/>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400" b="1" u="none" strike="noStrike" cap="none" normalizeH="0" baseline="0" dirty="0">
                          <a:ln>
                            <a:noFill/>
                          </a:ln>
                          <a:effectLst/>
                        </a:rPr>
                        <a:t>845,9</a:t>
                      </a:r>
                      <a:endParaRPr kumimoji="0" lang="es-CO" sz="1400" b="1" i="0" u="none" strike="noStrike" cap="none" normalizeH="0" baseline="0" dirty="0">
                        <a:ln>
                          <a:noFill/>
                        </a:ln>
                        <a:solidFill>
                          <a:schemeClr val="bg1"/>
                        </a:solidFill>
                        <a:effectLst/>
                        <a:latin typeface="Arial" charset="0"/>
                      </a:endParaRPr>
                    </a:p>
                  </a:txBody>
                  <a:tcPr marL="91449" marR="91449" anchor="b" horzOverflow="overflow"/>
                </a:tc>
                <a:extLst>
                  <a:ext uri="{0D108BD9-81ED-4DB2-BD59-A6C34878D82A}">
                    <a16:rowId xmlns:a16="http://schemas.microsoft.com/office/drawing/2014/main" val="10004"/>
                  </a:ext>
                </a:extLst>
              </a:tr>
              <a:tr h="39052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CO" sz="1400" b="1" u="none" strike="noStrike" cap="none" normalizeH="0" baseline="0">
                          <a:ln>
                            <a:noFill/>
                          </a:ln>
                          <a:effectLst/>
                        </a:rPr>
                        <a:t>PF</a:t>
                      </a:r>
                      <a:endParaRPr kumimoji="0" lang="es-CO" sz="1400" b="1" i="0" u="none" strike="noStrike" cap="none" normalizeH="0" baseline="0">
                        <a:ln>
                          <a:noFill/>
                        </a:ln>
                        <a:solidFill>
                          <a:schemeClr val="bg1"/>
                        </a:solidFill>
                        <a:effectLst/>
                        <a:latin typeface="Arial" charset="0"/>
                      </a:endParaRPr>
                    </a:p>
                  </a:txBody>
                  <a:tcPr marL="91449" marR="91449" anchor="b" horzOverflow="overflow"/>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400" b="1" u="none" strike="noStrike" cap="none" normalizeH="0" baseline="0" dirty="0">
                          <a:ln>
                            <a:noFill/>
                          </a:ln>
                          <a:effectLst/>
                        </a:rPr>
                        <a:t>1233,2</a:t>
                      </a:r>
                      <a:endParaRPr kumimoji="0" lang="es-CO" sz="1400" b="1" i="0" u="none" strike="noStrike" cap="none" normalizeH="0" baseline="0" dirty="0">
                        <a:ln>
                          <a:noFill/>
                        </a:ln>
                        <a:solidFill>
                          <a:schemeClr val="bg1"/>
                        </a:solidFill>
                        <a:effectLst/>
                        <a:latin typeface="Arial" charset="0"/>
                      </a:endParaRPr>
                    </a:p>
                  </a:txBody>
                  <a:tcPr marL="91449" marR="91449" anchor="b" horzOverflow="overflow"/>
                </a:tc>
                <a:extLst>
                  <a:ext uri="{0D108BD9-81ED-4DB2-BD59-A6C34878D82A}">
                    <a16:rowId xmlns:a16="http://schemas.microsoft.com/office/drawing/2014/main" val="10005"/>
                  </a:ext>
                </a:extLst>
              </a:tr>
              <a:tr h="4889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CO" sz="1400" b="1" u="none" strike="noStrike" cap="none" normalizeH="0" baseline="0">
                          <a:ln>
                            <a:noFill/>
                          </a:ln>
                          <a:effectLst/>
                        </a:rPr>
                        <a:t>PIB</a:t>
                      </a:r>
                      <a:endParaRPr kumimoji="0" lang="es-CO" sz="1400" b="1" i="0" u="none" strike="noStrike" cap="none" normalizeH="0" baseline="0">
                        <a:ln>
                          <a:noFill/>
                        </a:ln>
                        <a:solidFill>
                          <a:schemeClr val="bg1"/>
                        </a:solidFill>
                        <a:effectLst/>
                        <a:latin typeface="Arial" charset="0"/>
                      </a:endParaRPr>
                    </a:p>
                  </a:txBody>
                  <a:tcPr marL="91449" marR="91449" anchor="b" horzOverflow="overflow"/>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CO" sz="1400" b="1" u="none" strike="noStrike" cap="none" normalizeH="0" baseline="0" dirty="0">
                          <a:ln>
                            <a:noFill/>
                          </a:ln>
                          <a:effectLst/>
                        </a:rPr>
                        <a:t>4581,5</a:t>
                      </a:r>
                      <a:endParaRPr kumimoji="0" lang="es-CO" sz="1400" b="1" i="0" u="none" strike="noStrike" cap="none" normalizeH="0" baseline="0" dirty="0">
                        <a:ln>
                          <a:noFill/>
                        </a:ln>
                        <a:solidFill>
                          <a:schemeClr val="bg1"/>
                        </a:solidFill>
                        <a:effectLst/>
                        <a:latin typeface="Arial" charset="0"/>
                      </a:endParaRPr>
                    </a:p>
                  </a:txBody>
                  <a:tcPr marL="91449" marR="91449" anchor="b" horzOverflow="overflow"/>
                </a:tc>
                <a:extLst>
                  <a:ext uri="{0D108BD9-81ED-4DB2-BD59-A6C34878D82A}">
                    <a16:rowId xmlns:a16="http://schemas.microsoft.com/office/drawing/2014/main" val="10006"/>
                  </a:ext>
                </a:extLst>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val="2646181715"/>
              </p:ext>
            </p:extLst>
          </p:nvPr>
        </p:nvGraphicFramePr>
        <p:xfrm>
          <a:off x="107950" y="771641"/>
          <a:ext cx="5544170" cy="5681695"/>
        </p:xfrm>
        <a:graphic>
          <a:graphicData uri="http://schemas.openxmlformats.org/drawingml/2006/table">
            <a:tbl>
              <a:tblPr>
                <a:tableStyleId>{616DA210-FB5B-4158-B5E0-FEB733F419BA}</a:tableStyleId>
              </a:tblPr>
              <a:tblGrid>
                <a:gridCol w="1182282">
                  <a:extLst>
                    <a:ext uri="{9D8B030D-6E8A-4147-A177-3AD203B41FA5}">
                      <a16:colId xmlns:a16="http://schemas.microsoft.com/office/drawing/2014/main" val="20000"/>
                    </a:ext>
                  </a:extLst>
                </a:gridCol>
                <a:gridCol w="3622141">
                  <a:extLst>
                    <a:ext uri="{9D8B030D-6E8A-4147-A177-3AD203B41FA5}">
                      <a16:colId xmlns:a16="http://schemas.microsoft.com/office/drawing/2014/main" val="20001"/>
                    </a:ext>
                  </a:extLst>
                </a:gridCol>
                <a:gridCol w="739747">
                  <a:extLst>
                    <a:ext uri="{9D8B030D-6E8A-4147-A177-3AD203B41FA5}">
                      <a16:colId xmlns:a16="http://schemas.microsoft.com/office/drawing/2014/main" val="20002"/>
                    </a:ext>
                  </a:extLst>
                </a:gridCol>
              </a:tblGrid>
              <a:tr h="657887">
                <a:tc>
                  <a:txBody>
                    <a:bodyPr/>
                    <a:lstStyle/>
                    <a:p>
                      <a:pPr algn="ctr" rtl="0" fontAlgn="b">
                        <a:lnSpc>
                          <a:spcPct val="150000"/>
                        </a:lnSpc>
                      </a:pPr>
                      <a:r>
                        <a:rPr lang="es-CO" sz="1600" b="1" u="none" strike="noStrike" dirty="0">
                          <a:solidFill>
                            <a:srgbClr val="C00000"/>
                          </a:solidFill>
                          <a:effectLst/>
                          <a:latin typeface="Arial Black" pitchFamily="34" charset="0"/>
                          <a:cs typeface="Arial" pitchFamily="34" charset="0"/>
                        </a:rPr>
                        <a:t>PF</a:t>
                      </a:r>
                      <a:endParaRPr lang="es-CO" sz="1600" b="1" i="0" u="none" strike="noStrike" dirty="0">
                        <a:solidFill>
                          <a:srgbClr val="C00000"/>
                        </a:solidFill>
                        <a:effectLst/>
                        <a:latin typeface="Arial Black" pitchFamily="34" charset="0"/>
                        <a:cs typeface="Arial" pitchFamily="34" charset="0"/>
                      </a:endParaRPr>
                    </a:p>
                  </a:txBody>
                  <a:tcPr marL="9429" marR="9429" marT="9427" marB="0" anchor="b"/>
                </a:tc>
                <a:tc>
                  <a:txBody>
                    <a:bodyPr/>
                    <a:lstStyle/>
                    <a:p>
                      <a:pPr algn="ctr" rtl="0" fontAlgn="t">
                        <a:lnSpc>
                          <a:spcPct val="150000"/>
                        </a:lnSpc>
                      </a:pPr>
                      <a:r>
                        <a:rPr lang="es-ES" sz="1400" b="1" u="none" strike="noStrike">
                          <a:effectLst/>
                          <a:latin typeface="Arial" pitchFamily="34" charset="0"/>
                          <a:cs typeface="Arial" pitchFamily="34" charset="0"/>
                        </a:rPr>
                        <a:t>PAGO DE LOS FACTORES NETOS AL RESTO DEL MUNDO</a:t>
                      </a:r>
                      <a:endParaRPr lang="es-ES" sz="1400" b="1" i="0" u="none" strike="noStrike">
                        <a:solidFill>
                          <a:srgbClr val="000000"/>
                        </a:solidFill>
                        <a:effectLst/>
                        <a:latin typeface="Arial" pitchFamily="34" charset="0"/>
                        <a:cs typeface="Arial" pitchFamily="34" charset="0"/>
                      </a:endParaRPr>
                    </a:p>
                  </a:txBody>
                  <a:tcPr marL="9429" marR="9429" marT="9427" marB="0"/>
                </a:tc>
                <a:tc>
                  <a:txBody>
                    <a:bodyPr/>
                    <a:lstStyle/>
                    <a:p>
                      <a:pPr algn="r" rtl="0" fontAlgn="t">
                        <a:lnSpc>
                          <a:spcPct val="150000"/>
                        </a:lnSpc>
                      </a:pPr>
                      <a:r>
                        <a:rPr lang="es-CO" sz="1400" b="1" u="none" strike="noStrike">
                          <a:effectLst/>
                          <a:latin typeface="Arial" pitchFamily="34" charset="0"/>
                          <a:cs typeface="Arial" pitchFamily="34" charset="0"/>
                        </a:rPr>
                        <a:t>1233,2</a:t>
                      </a:r>
                      <a:endParaRPr lang="es-CO" sz="1400" b="1" i="0" u="none" strike="noStrike">
                        <a:solidFill>
                          <a:srgbClr val="000000"/>
                        </a:solidFill>
                        <a:effectLst/>
                        <a:latin typeface="Arial" pitchFamily="34" charset="0"/>
                        <a:cs typeface="Arial" pitchFamily="34" charset="0"/>
                      </a:endParaRPr>
                    </a:p>
                  </a:txBody>
                  <a:tcPr marL="9429" marR="84863" marT="9427" marB="0"/>
                </a:tc>
                <a:extLst>
                  <a:ext uri="{0D108BD9-81ED-4DB2-BD59-A6C34878D82A}">
                    <a16:rowId xmlns:a16="http://schemas.microsoft.com/office/drawing/2014/main" val="10000"/>
                  </a:ext>
                </a:extLst>
              </a:tr>
              <a:tr h="333129">
                <a:tc>
                  <a:txBody>
                    <a:bodyPr/>
                    <a:lstStyle/>
                    <a:p>
                      <a:pPr algn="ctr" rtl="0" fontAlgn="b">
                        <a:lnSpc>
                          <a:spcPct val="150000"/>
                        </a:lnSpc>
                      </a:pPr>
                      <a:r>
                        <a:rPr lang="es-CO" sz="1600" b="1" u="none" strike="noStrike" dirty="0">
                          <a:solidFill>
                            <a:srgbClr val="C00000"/>
                          </a:solidFill>
                          <a:effectLst/>
                          <a:latin typeface="Arial Black" pitchFamily="34" charset="0"/>
                          <a:cs typeface="Arial" pitchFamily="34" charset="0"/>
                        </a:rPr>
                        <a:t>IN</a:t>
                      </a:r>
                      <a:endParaRPr lang="es-CO" sz="1600" b="1" i="0" u="none" strike="noStrike" dirty="0">
                        <a:solidFill>
                          <a:srgbClr val="C00000"/>
                        </a:solidFill>
                        <a:effectLst/>
                        <a:latin typeface="Arial Black" pitchFamily="34" charset="0"/>
                        <a:cs typeface="Arial" pitchFamily="34" charset="0"/>
                      </a:endParaRPr>
                    </a:p>
                  </a:txBody>
                  <a:tcPr marL="9429" marR="9429" marT="9427" marB="0" anchor="b"/>
                </a:tc>
                <a:tc>
                  <a:txBody>
                    <a:bodyPr/>
                    <a:lstStyle/>
                    <a:p>
                      <a:pPr algn="ctr" rtl="0" fontAlgn="t">
                        <a:lnSpc>
                          <a:spcPct val="150000"/>
                        </a:lnSpc>
                      </a:pPr>
                      <a:r>
                        <a:rPr lang="es-CO" sz="1400" b="1" u="none" strike="noStrike">
                          <a:effectLst/>
                          <a:latin typeface="Arial" pitchFamily="34" charset="0"/>
                          <a:cs typeface="Arial" pitchFamily="34" charset="0"/>
                        </a:rPr>
                        <a:t>INTERESES NETOS</a:t>
                      </a:r>
                      <a:endParaRPr lang="es-CO" sz="1400" b="1" i="0" u="none" strike="noStrike">
                        <a:solidFill>
                          <a:srgbClr val="000000"/>
                        </a:solidFill>
                        <a:effectLst/>
                        <a:latin typeface="Arial" pitchFamily="34" charset="0"/>
                        <a:cs typeface="Arial" pitchFamily="34" charset="0"/>
                      </a:endParaRPr>
                    </a:p>
                  </a:txBody>
                  <a:tcPr marL="9429" marR="9429" marT="9427" marB="0"/>
                </a:tc>
                <a:tc>
                  <a:txBody>
                    <a:bodyPr/>
                    <a:lstStyle/>
                    <a:p>
                      <a:pPr algn="r" rtl="0" fontAlgn="t">
                        <a:lnSpc>
                          <a:spcPct val="150000"/>
                        </a:lnSpc>
                      </a:pPr>
                      <a:r>
                        <a:rPr lang="es-CO" sz="1400" b="1" u="none" strike="noStrike">
                          <a:effectLst/>
                          <a:latin typeface="Arial" pitchFamily="34" charset="0"/>
                          <a:cs typeface="Arial" pitchFamily="34" charset="0"/>
                        </a:rPr>
                        <a:t>293,3</a:t>
                      </a:r>
                      <a:endParaRPr lang="es-CO" sz="1400" b="1" i="0" u="none" strike="noStrike">
                        <a:solidFill>
                          <a:srgbClr val="000000"/>
                        </a:solidFill>
                        <a:effectLst/>
                        <a:latin typeface="Arial" pitchFamily="34" charset="0"/>
                        <a:cs typeface="Arial" pitchFamily="34" charset="0"/>
                      </a:endParaRPr>
                    </a:p>
                  </a:txBody>
                  <a:tcPr marL="9429" marR="84863" marT="9427" marB="0"/>
                </a:tc>
                <a:extLst>
                  <a:ext uri="{0D108BD9-81ED-4DB2-BD59-A6C34878D82A}">
                    <a16:rowId xmlns:a16="http://schemas.microsoft.com/office/drawing/2014/main" val="10001"/>
                  </a:ext>
                </a:extLst>
              </a:tr>
              <a:tr h="333129">
                <a:tc>
                  <a:txBody>
                    <a:bodyPr/>
                    <a:lstStyle/>
                    <a:p>
                      <a:pPr algn="ctr" rtl="0" fontAlgn="b">
                        <a:lnSpc>
                          <a:spcPct val="150000"/>
                        </a:lnSpc>
                      </a:pPr>
                      <a:r>
                        <a:rPr lang="es-CO" sz="1600" b="1" u="none" strike="noStrike" dirty="0">
                          <a:solidFill>
                            <a:srgbClr val="C00000"/>
                          </a:solidFill>
                          <a:effectLst/>
                          <a:latin typeface="Arial Black" pitchFamily="34" charset="0"/>
                          <a:cs typeface="Arial" pitchFamily="34" charset="0"/>
                        </a:rPr>
                        <a:t>G</a:t>
                      </a:r>
                      <a:endParaRPr lang="es-CO" sz="1600" b="1" i="0" u="none" strike="noStrike" dirty="0">
                        <a:solidFill>
                          <a:srgbClr val="C00000"/>
                        </a:solidFill>
                        <a:effectLst/>
                        <a:latin typeface="Arial Black" pitchFamily="34" charset="0"/>
                        <a:cs typeface="Arial" pitchFamily="34" charset="0"/>
                      </a:endParaRPr>
                    </a:p>
                  </a:txBody>
                  <a:tcPr marL="9429" marR="9429" marT="9427" marB="0" anchor="b"/>
                </a:tc>
                <a:tc>
                  <a:txBody>
                    <a:bodyPr/>
                    <a:lstStyle/>
                    <a:p>
                      <a:pPr algn="ctr" rtl="0" fontAlgn="t">
                        <a:lnSpc>
                          <a:spcPct val="150000"/>
                        </a:lnSpc>
                      </a:pPr>
                      <a:r>
                        <a:rPr lang="es-CO" sz="1400" b="1" u="none" strike="noStrike">
                          <a:effectLst/>
                          <a:latin typeface="Arial" pitchFamily="34" charset="0"/>
                          <a:cs typeface="Arial" pitchFamily="34" charset="0"/>
                        </a:rPr>
                        <a:t>GASTOS GUBERNAMENTALES</a:t>
                      </a:r>
                      <a:endParaRPr lang="es-CO" sz="1400" b="1" i="0" u="none" strike="noStrike">
                        <a:solidFill>
                          <a:srgbClr val="000000"/>
                        </a:solidFill>
                        <a:effectLst/>
                        <a:latin typeface="Arial" pitchFamily="34" charset="0"/>
                        <a:cs typeface="Arial" pitchFamily="34" charset="0"/>
                      </a:endParaRPr>
                    </a:p>
                  </a:txBody>
                  <a:tcPr marL="9429" marR="9429" marT="9427" marB="0"/>
                </a:tc>
                <a:tc>
                  <a:txBody>
                    <a:bodyPr/>
                    <a:lstStyle/>
                    <a:p>
                      <a:pPr algn="r" rtl="0" fontAlgn="t">
                        <a:lnSpc>
                          <a:spcPct val="150000"/>
                        </a:lnSpc>
                      </a:pPr>
                      <a:r>
                        <a:rPr lang="es-CO" sz="1400" b="1" u="none" strike="noStrike">
                          <a:effectLst/>
                          <a:latin typeface="Arial" pitchFamily="34" charset="0"/>
                          <a:cs typeface="Arial" pitchFamily="34" charset="0"/>
                        </a:rPr>
                        <a:t>777,4</a:t>
                      </a:r>
                      <a:endParaRPr lang="es-CO" sz="1400" b="1" i="0" u="none" strike="noStrike">
                        <a:solidFill>
                          <a:srgbClr val="000000"/>
                        </a:solidFill>
                        <a:effectLst/>
                        <a:latin typeface="Arial" pitchFamily="34" charset="0"/>
                        <a:cs typeface="Arial" pitchFamily="34" charset="0"/>
                      </a:endParaRPr>
                    </a:p>
                  </a:txBody>
                  <a:tcPr marL="9429" marR="84863" marT="9427" marB="0"/>
                </a:tc>
                <a:extLst>
                  <a:ext uri="{0D108BD9-81ED-4DB2-BD59-A6C34878D82A}">
                    <a16:rowId xmlns:a16="http://schemas.microsoft.com/office/drawing/2014/main" val="10002"/>
                  </a:ext>
                </a:extLst>
              </a:tr>
              <a:tr h="657887">
                <a:tc>
                  <a:txBody>
                    <a:bodyPr/>
                    <a:lstStyle/>
                    <a:p>
                      <a:pPr algn="ctr" rtl="0" fontAlgn="b">
                        <a:lnSpc>
                          <a:spcPct val="150000"/>
                        </a:lnSpc>
                      </a:pPr>
                      <a:r>
                        <a:rPr lang="es-CO" sz="1600" b="1" u="none" strike="noStrike" dirty="0">
                          <a:solidFill>
                            <a:srgbClr val="C00000"/>
                          </a:solidFill>
                          <a:effectLst/>
                          <a:latin typeface="Arial Black" pitchFamily="34" charset="0"/>
                          <a:cs typeface="Arial" pitchFamily="34" charset="0"/>
                        </a:rPr>
                        <a:t>I</a:t>
                      </a:r>
                      <a:endParaRPr lang="es-CO" sz="1600" b="1" i="0" u="none" strike="noStrike" dirty="0">
                        <a:solidFill>
                          <a:srgbClr val="C00000"/>
                        </a:solidFill>
                        <a:effectLst/>
                        <a:latin typeface="Arial Black" pitchFamily="34" charset="0"/>
                        <a:cs typeface="Arial" pitchFamily="34" charset="0"/>
                      </a:endParaRPr>
                    </a:p>
                  </a:txBody>
                  <a:tcPr marL="9429" marR="9429" marT="9427" marB="0" anchor="b"/>
                </a:tc>
                <a:tc>
                  <a:txBody>
                    <a:bodyPr/>
                    <a:lstStyle/>
                    <a:p>
                      <a:pPr algn="ctr" rtl="0" fontAlgn="t">
                        <a:lnSpc>
                          <a:spcPct val="150000"/>
                        </a:lnSpc>
                      </a:pPr>
                      <a:r>
                        <a:rPr lang="es-CO" sz="1400" b="1" u="none" strike="noStrike">
                          <a:effectLst/>
                          <a:latin typeface="Arial" pitchFamily="34" charset="0"/>
                          <a:cs typeface="Arial" pitchFamily="34" charset="0"/>
                        </a:rPr>
                        <a:t>INVERSION NACIONAL PRIVADA BRUTA</a:t>
                      </a:r>
                      <a:endParaRPr lang="es-CO" sz="1400" b="1" i="0" u="none" strike="noStrike">
                        <a:solidFill>
                          <a:srgbClr val="000000"/>
                        </a:solidFill>
                        <a:effectLst/>
                        <a:latin typeface="Arial" pitchFamily="34" charset="0"/>
                        <a:cs typeface="Arial" pitchFamily="34" charset="0"/>
                      </a:endParaRPr>
                    </a:p>
                  </a:txBody>
                  <a:tcPr marL="9429" marR="9429" marT="9427" marB="0"/>
                </a:tc>
                <a:tc>
                  <a:txBody>
                    <a:bodyPr/>
                    <a:lstStyle/>
                    <a:p>
                      <a:pPr algn="r" rtl="0" fontAlgn="t">
                        <a:lnSpc>
                          <a:spcPct val="150000"/>
                        </a:lnSpc>
                      </a:pPr>
                      <a:r>
                        <a:rPr lang="es-CO" sz="1400" b="1" u="none" strike="noStrike">
                          <a:effectLst/>
                          <a:latin typeface="Arial" pitchFamily="34" charset="0"/>
                          <a:cs typeface="Arial" pitchFamily="34" charset="0"/>
                        </a:rPr>
                        <a:t>825,6</a:t>
                      </a:r>
                      <a:endParaRPr lang="es-CO" sz="1400" b="1" i="0" u="none" strike="noStrike">
                        <a:solidFill>
                          <a:srgbClr val="000000"/>
                        </a:solidFill>
                        <a:effectLst/>
                        <a:latin typeface="Arial" pitchFamily="34" charset="0"/>
                        <a:cs typeface="Arial" pitchFamily="34" charset="0"/>
                      </a:endParaRPr>
                    </a:p>
                  </a:txBody>
                  <a:tcPr marL="9429" marR="84863" marT="9427" marB="0"/>
                </a:tc>
                <a:extLst>
                  <a:ext uri="{0D108BD9-81ED-4DB2-BD59-A6C34878D82A}">
                    <a16:rowId xmlns:a16="http://schemas.microsoft.com/office/drawing/2014/main" val="10003"/>
                  </a:ext>
                </a:extLst>
              </a:tr>
              <a:tr h="333129">
                <a:tc>
                  <a:txBody>
                    <a:bodyPr/>
                    <a:lstStyle/>
                    <a:p>
                      <a:pPr algn="ctr" rtl="0" fontAlgn="b">
                        <a:lnSpc>
                          <a:spcPct val="150000"/>
                        </a:lnSpc>
                      </a:pPr>
                      <a:r>
                        <a:rPr lang="es-CO" sz="1600" b="1" u="none" strike="noStrike" dirty="0">
                          <a:solidFill>
                            <a:srgbClr val="C00000"/>
                          </a:solidFill>
                          <a:effectLst/>
                          <a:latin typeface="Arial Black" pitchFamily="34" charset="0"/>
                          <a:cs typeface="Arial" pitchFamily="34" charset="0"/>
                        </a:rPr>
                        <a:t>IN</a:t>
                      </a:r>
                      <a:endParaRPr lang="es-CO" sz="1600" b="1" i="0" u="none" strike="noStrike" dirty="0">
                        <a:solidFill>
                          <a:srgbClr val="C00000"/>
                        </a:solidFill>
                        <a:effectLst/>
                        <a:latin typeface="Arial Black" pitchFamily="34" charset="0"/>
                        <a:cs typeface="Arial" pitchFamily="34" charset="0"/>
                      </a:endParaRPr>
                    </a:p>
                  </a:txBody>
                  <a:tcPr marL="9429" marR="9429" marT="9427" marB="0" anchor="b"/>
                </a:tc>
                <a:tc>
                  <a:txBody>
                    <a:bodyPr/>
                    <a:lstStyle/>
                    <a:p>
                      <a:pPr algn="ctr" rtl="0" fontAlgn="t">
                        <a:lnSpc>
                          <a:spcPct val="150000"/>
                        </a:lnSpc>
                      </a:pPr>
                      <a:r>
                        <a:rPr lang="es-CO" sz="1400" b="1" u="none" strike="noStrike">
                          <a:effectLst/>
                          <a:latin typeface="Arial" pitchFamily="34" charset="0"/>
                          <a:cs typeface="Arial" pitchFamily="34" charset="0"/>
                        </a:rPr>
                        <a:t>INGRESO DE LOS PROPIETARIOS</a:t>
                      </a:r>
                      <a:endParaRPr lang="es-CO" sz="1400" b="1" i="0" u="none" strike="noStrike">
                        <a:solidFill>
                          <a:srgbClr val="000000"/>
                        </a:solidFill>
                        <a:effectLst/>
                        <a:latin typeface="Arial" pitchFamily="34" charset="0"/>
                        <a:cs typeface="Arial" pitchFamily="34" charset="0"/>
                      </a:endParaRPr>
                    </a:p>
                  </a:txBody>
                  <a:tcPr marL="9429" marR="9429" marT="9427" marB="0"/>
                </a:tc>
                <a:tc>
                  <a:txBody>
                    <a:bodyPr/>
                    <a:lstStyle/>
                    <a:p>
                      <a:pPr algn="r" rtl="0" fontAlgn="t">
                        <a:lnSpc>
                          <a:spcPct val="150000"/>
                        </a:lnSpc>
                      </a:pPr>
                      <a:r>
                        <a:rPr lang="es-CO" sz="1400" b="1" u="none" strike="noStrike">
                          <a:effectLst/>
                          <a:latin typeface="Arial" pitchFamily="34" charset="0"/>
                          <a:cs typeface="Arial" pitchFamily="34" charset="0"/>
                        </a:rPr>
                        <a:t>473,2</a:t>
                      </a:r>
                      <a:endParaRPr lang="es-CO" sz="1400" b="1" i="0" u="none" strike="noStrike">
                        <a:solidFill>
                          <a:srgbClr val="000000"/>
                        </a:solidFill>
                        <a:effectLst/>
                        <a:latin typeface="Arial" pitchFamily="34" charset="0"/>
                        <a:cs typeface="Arial" pitchFamily="34" charset="0"/>
                      </a:endParaRPr>
                    </a:p>
                  </a:txBody>
                  <a:tcPr marL="9429" marR="84863" marT="9427" marB="0"/>
                </a:tc>
                <a:extLst>
                  <a:ext uri="{0D108BD9-81ED-4DB2-BD59-A6C34878D82A}">
                    <a16:rowId xmlns:a16="http://schemas.microsoft.com/office/drawing/2014/main" val="10004"/>
                  </a:ext>
                </a:extLst>
              </a:tr>
              <a:tr h="333129">
                <a:tc>
                  <a:txBody>
                    <a:bodyPr/>
                    <a:lstStyle/>
                    <a:p>
                      <a:pPr algn="ctr" rtl="0" fontAlgn="b">
                        <a:lnSpc>
                          <a:spcPct val="150000"/>
                        </a:lnSpc>
                      </a:pPr>
                      <a:r>
                        <a:rPr lang="es-CO" sz="1600" b="1" u="none" strike="noStrike" dirty="0">
                          <a:solidFill>
                            <a:srgbClr val="C00000"/>
                          </a:solidFill>
                          <a:effectLst/>
                          <a:latin typeface="Arial Black" pitchFamily="34" charset="0"/>
                          <a:cs typeface="Arial" pitchFamily="34" charset="0"/>
                        </a:rPr>
                        <a:t>IN</a:t>
                      </a:r>
                      <a:endParaRPr lang="es-CO" sz="1600" b="1" i="0" u="none" strike="noStrike" dirty="0">
                        <a:solidFill>
                          <a:srgbClr val="C00000"/>
                        </a:solidFill>
                        <a:effectLst/>
                        <a:latin typeface="Arial Black" pitchFamily="34" charset="0"/>
                        <a:cs typeface="Arial" pitchFamily="34" charset="0"/>
                      </a:endParaRPr>
                    </a:p>
                  </a:txBody>
                  <a:tcPr marL="9429" marR="9429" marT="9427" marB="0" anchor="b"/>
                </a:tc>
                <a:tc>
                  <a:txBody>
                    <a:bodyPr/>
                    <a:lstStyle/>
                    <a:p>
                      <a:pPr algn="ctr" rtl="0" fontAlgn="t">
                        <a:lnSpc>
                          <a:spcPct val="150000"/>
                        </a:lnSpc>
                      </a:pPr>
                      <a:r>
                        <a:rPr lang="es-CO" sz="1400" b="1" u="none" strike="noStrike">
                          <a:effectLst/>
                          <a:latin typeface="Arial" pitchFamily="34" charset="0"/>
                          <a:cs typeface="Arial" pitchFamily="34" charset="0"/>
                        </a:rPr>
                        <a:t>UTILIDADES DE LAS EMPRESAS</a:t>
                      </a:r>
                      <a:endParaRPr lang="es-CO" sz="1400" b="1" i="0" u="none" strike="noStrike">
                        <a:solidFill>
                          <a:srgbClr val="000000"/>
                        </a:solidFill>
                        <a:effectLst/>
                        <a:latin typeface="Arial" pitchFamily="34" charset="0"/>
                        <a:cs typeface="Arial" pitchFamily="34" charset="0"/>
                      </a:endParaRPr>
                    </a:p>
                  </a:txBody>
                  <a:tcPr marL="9429" marR="9429" marT="9427" marB="0"/>
                </a:tc>
                <a:tc>
                  <a:txBody>
                    <a:bodyPr/>
                    <a:lstStyle/>
                    <a:p>
                      <a:pPr algn="r" rtl="0" fontAlgn="t">
                        <a:lnSpc>
                          <a:spcPct val="150000"/>
                        </a:lnSpc>
                      </a:pPr>
                      <a:r>
                        <a:rPr lang="es-CO" sz="1400" b="1" u="none" strike="noStrike">
                          <a:effectLst/>
                          <a:latin typeface="Arial" pitchFamily="34" charset="0"/>
                          <a:cs typeface="Arial" pitchFamily="34" charset="0"/>
                        </a:rPr>
                        <a:t>794,9</a:t>
                      </a:r>
                      <a:endParaRPr lang="es-CO" sz="1400" b="1" i="0" u="none" strike="noStrike">
                        <a:solidFill>
                          <a:srgbClr val="000000"/>
                        </a:solidFill>
                        <a:effectLst/>
                        <a:latin typeface="Arial" pitchFamily="34" charset="0"/>
                        <a:cs typeface="Arial" pitchFamily="34" charset="0"/>
                      </a:endParaRPr>
                    </a:p>
                  </a:txBody>
                  <a:tcPr marL="9429" marR="84863" marT="9427" marB="0"/>
                </a:tc>
                <a:extLst>
                  <a:ext uri="{0D108BD9-81ED-4DB2-BD59-A6C34878D82A}">
                    <a16:rowId xmlns:a16="http://schemas.microsoft.com/office/drawing/2014/main" val="10005"/>
                  </a:ext>
                </a:extLst>
              </a:tr>
              <a:tr h="423838">
                <a:tc>
                  <a:txBody>
                    <a:bodyPr/>
                    <a:lstStyle/>
                    <a:p>
                      <a:pPr algn="ctr" rtl="0" fontAlgn="b">
                        <a:lnSpc>
                          <a:spcPct val="150000"/>
                        </a:lnSpc>
                      </a:pPr>
                      <a:r>
                        <a:rPr lang="es-CO" sz="1600" b="1" u="none" strike="noStrike" dirty="0">
                          <a:solidFill>
                            <a:srgbClr val="C00000"/>
                          </a:solidFill>
                          <a:effectLst/>
                          <a:latin typeface="Arial Black" pitchFamily="34" charset="0"/>
                          <a:cs typeface="Arial" pitchFamily="34" charset="0"/>
                        </a:rPr>
                        <a:t>IN</a:t>
                      </a:r>
                      <a:endParaRPr lang="es-CO" sz="1600" b="1" i="0" u="none" strike="noStrike" dirty="0">
                        <a:solidFill>
                          <a:srgbClr val="C00000"/>
                        </a:solidFill>
                        <a:effectLst/>
                        <a:latin typeface="Arial Black" pitchFamily="34" charset="0"/>
                        <a:cs typeface="Arial" pitchFamily="34" charset="0"/>
                      </a:endParaRPr>
                    </a:p>
                  </a:txBody>
                  <a:tcPr marL="9429" marR="9429" marT="9427" marB="0" anchor="b"/>
                </a:tc>
                <a:tc>
                  <a:txBody>
                    <a:bodyPr/>
                    <a:lstStyle/>
                    <a:p>
                      <a:pPr algn="ctr" rtl="0" fontAlgn="t">
                        <a:lnSpc>
                          <a:spcPct val="150000"/>
                        </a:lnSpc>
                      </a:pPr>
                      <a:r>
                        <a:rPr lang="es-CO" sz="1400" b="1" u="none" strike="noStrike">
                          <a:effectLst/>
                          <a:latin typeface="Arial" pitchFamily="34" charset="0"/>
                          <a:cs typeface="Arial" pitchFamily="34" charset="0"/>
                        </a:rPr>
                        <a:t>REMUNERACION A LOS EMPLEADOS</a:t>
                      </a:r>
                      <a:endParaRPr lang="es-CO" sz="1400" b="1" i="0" u="none" strike="noStrike">
                        <a:solidFill>
                          <a:srgbClr val="000000"/>
                        </a:solidFill>
                        <a:effectLst/>
                        <a:latin typeface="Arial" pitchFamily="34" charset="0"/>
                        <a:cs typeface="Arial" pitchFamily="34" charset="0"/>
                      </a:endParaRPr>
                    </a:p>
                  </a:txBody>
                  <a:tcPr marL="9429" marR="9429" marT="9427" marB="0"/>
                </a:tc>
                <a:tc>
                  <a:txBody>
                    <a:bodyPr/>
                    <a:lstStyle/>
                    <a:p>
                      <a:pPr algn="r" rtl="0" fontAlgn="t">
                        <a:lnSpc>
                          <a:spcPct val="150000"/>
                        </a:lnSpc>
                      </a:pPr>
                      <a:r>
                        <a:rPr lang="es-CO" sz="1400" b="1" u="none" strike="noStrike">
                          <a:effectLst/>
                          <a:latin typeface="Arial" pitchFamily="34" charset="0"/>
                          <a:cs typeface="Arial" pitchFamily="34" charset="0"/>
                        </a:rPr>
                        <a:t>484,9</a:t>
                      </a:r>
                      <a:endParaRPr lang="es-CO" sz="1400" b="1" i="0" u="none" strike="noStrike">
                        <a:solidFill>
                          <a:srgbClr val="000000"/>
                        </a:solidFill>
                        <a:effectLst/>
                        <a:latin typeface="Arial" pitchFamily="34" charset="0"/>
                        <a:cs typeface="Arial" pitchFamily="34" charset="0"/>
                      </a:endParaRPr>
                    </a:p>
                  </a:txBody>
                  <a:tcPr marL="9429" marR="84863" marT="9427" marB="0"/>
                </a:tc>
                <a:extLst>
                  <a:ext uri="{0D108BD9-81ED-4DB2-BD59-A6C34878D82A}">
                    <a16:rowId xmlns:a16="http://schemas.microsoft.com/office/drawing/2014/main" val="10006"/>
                  </a:ext>
                </a:extLst>
              </a:tr>
              <a:tr h="333129">
                <a:tc>
                  <a:txBody>
                    <a:bodyPr/>
                    <a:lstStyle/>
                    <a:p>
                      <a:pPr algn="ctr" rtl="0" fontAlgn="b">
                        <a:lnSpc>
                          <a:spcPct val="150000"/>
                        </a:lnSpc>
                      </a:pPr>
                      <a:r>
                        <a:rPr lang="es-CO" sz="1600" b="1" u="none" strike="noStrike" dirty="0">
                          <a:solidFill>
                            <a:srgbClr val="C00000"/>
                          </a:solidFill>
                          <a:effectLst/>
                          <a:latin typeface="Arial Black" pitchFamily="34" charset="0"/>
                          <a:cs typeface="Arial" pitchFamily="34" charset="0"/>
                        </a:rPr>
                        <a:t>IN</a:t>
                      </a:r>
                      <a:endParaRPr lang="es-CO" sz="1600" b="1" i="0" u="none" strike="noStrike" dirty="0">
                        <a:solidFill>
                          <a:srgbClr val="C00000"/>
                        </a:solidFill>
                        <a:effectLst/>
                        <a:latin typeface="Arial Black" pitchFamily="34" charset="0"/>
                        <a:cs typeface="Arial" pitchFamily="34" charset="0"/>
                      </a:endParaRPr>
                    </a:p>
                  </a:txBody>
                  <a:tcPr marL="9429" marR="9429" marT="9427" marB="0" anchor="b"/>
                </a:tc>
                <a:tc>
                  <a:txBody>
                    <a:bodyPr/>
                    <a:lstStyle/>
                    <a:p>
                      <a:pPr algn="ctr" rtl="0" fontAlgn="t">
                        <a:lnSpc>
                          <a:spcPct val="150000"/>
                        </a:lnSpc>
                      </a:pPr>
                      <a:r>
                        <a:rPr lang="es-CO" sz="1400" b="1" u="none" strike="noStrike">
                          <a:effectLst/>
                          <a:latin typeface="Arial" pitchFamily="34" charset="0"/>
                          <a:cs typeface="Arial" pitchFamily="34" charset="0"/>
                        </a:rPr>
                        <a:t>ALQUILERES</a:t>
                      </a:r>
                      <a:endParaRPr lang="es-CO" sz="1400" b="1" i="0" u="none" strike="noStrike">
                        <a:solidFill>
                          <a:srgbClr val="000000"/>
                        </a:solidFill>
                        <a:effectLst/>
                        <a:latin typeface="Arial" pitchFamily="34" charset="0"/>
                        <a:cs typeface="Arial" pitchFamily="34" charset="0"/>
                      </a:endParaRPr>
                    </a:p>
                  </a:txBody>
                  <a:tcPr marL="9429" marR="9429" marT="9427" marB="0"/>
                </a:tc>
                <a:tc>
                  <a:txBody>
                    <a:bodyPr/>
                    <a:lstStyle/>
                    <a:p>
                      <a:pPr algn="r" rtl="0" fontAlgn="t">
                        <a:lnSpc>
                          <a:spcPct val="150000"/>
                        </a:lnSpc>
                      </a:pPr>
                      <a:r>
                        <a:rPr lang="es-CO" sz="1400" b="1" u="none" strike="noStrike">
                          <a:effectLst/>
                          <a:latin typeface="Arial" pitchFamily="34" charset="0"/>
                          <a:cs typeface="Arial" pitchFamily="34" charset="0"/>
                        </a:rPr>
                        <a:t>100,6</a:t>
                      </a:r>
                      <a:endParaRPr lang="es-CO" sz="1400" b="1" i="0" u="none" strike="noStrike">
                        <a:solidFill>
                          <a:srgbClr val="000000"/>
                        </a:solidFill>
                        <a:effectLst/>
                        <a:latin typeface="Arial" pitchFamily="34" charset="0"/>
                        <a:cs typeface="Arial" pitchFamily="34" charset="0"/>
                      </a:endParaRPr>
                    </a:p>
                  </a:txBody>
                  <a:tcPr marL="9429" marR="84863" marT="9427" marB="0"/>
                </a:tc>
                <a:extLst>
                  <a:ext uri="{0D108BD9-81ED-4DB2-BD59-A6C34878D82A}">
                    <a16:rowId xmlns:a16="http://schemas.microsoft.com/office/drawing/2014/main" val="10007"/>
                  </a:ext>
                </a:extLst>
              </a:tr>
              <a:tr h="657887">
                <a:tc>
                  <a:txBody>
                    <a:bodyPr/>
                    <a:lstStyle/>
                    <a:p>
                      <a:pPr algn="ctr" rtl="0" fontAlgn="b">
                        <a:lnSpc>
                          <a:spcPct val="150000"/>
                        </a:lnSpc>
                      </a:pPr>
                      <a:r>
                        <a:rPr lang="es-CO" sz="1600" b="1" u="none" strike="noStrike" dirty="0">
                          <a:solidFill>
                            <a:srgbClr val="C00000"/>
                          </a:solidFill>
                          <a:effectLst/>
                          <a:latin typeface="Arial Black" pitchFamily="34" charset="0"/>
                          <a:cs typeface="Arial" pitchFamily="34" charset="0"/>
                        </a:rPr>
                        <a:t>(EX -IM)</a:t>
                      </a:r>
                      <a:endParaRPr lang="es-CO" sz="1600" b="1" i="0" u="none" strike="noStrike" dirty="0">
                        <a:solidFill>
                          <a:srgbClr val="C00000"/>
                        </a:solidFill>
                        <a:effectLst/>
                        <a:latin typeface="Arial Black" pitchFamily="34" charset="0"/>
                        <a:cs typeface="Arial" pitchFamily="34" charset="0"/>
                      </a:endParaRPr>
                    </a:p>
                  </a:txBody>
                  <a:tcPr marL="9429" marR="9429" marT="9427" marB="0" anchor="b"/>
                </a:tc>
                <a:tc>
                  <a:txBody>
                    <a:bodyPr/>
                    <a:lstStyle/>
                    <a:p>
                      <a:pPr algn="ctr" rtl="0" fontAlgn="t">
                        <a:lnSpc>
                          <a:spcPct val="150000"/>
                        </a:lnSpc>
                      </a:pPr>
                      <a:r>
                        <a:rPr lang="es-CO" sz="1400" b="1" u="none" strike="noStrike">
                          <a:effectLst/>
                          <a:latin typeface="Arial" pitchFamily="34" charset="0"/>
                          <a:cs typeface="Arial" pitchFamily="34" charset="0"/>
                        </a:rPr>
                        <a:t>EXPORTACIONES MENOS IMPORTACIONES</a:t>
                      </a:r>
                      <a:endParaRPr lang="es-CO" sz="1400" b="1" i="0" u="none" strike="noStrike">
                        <a:solidFill>
                          <a:srgbClr val="000000"/>
                        </a:solidFill>
                        <a:effectLst/>
                        <a:latin typeface="Arial" pitchFamily="34" charset="0"/>
                        <a:cs typeface="Arial" pitchFamily="34" charset="0"/>
                      </a:endParaRPr>
                    </a:p>
                  </a:txBody>
                  <a:tcPr marL="9429" marR="9429" marT="9427" marB="0"/>
                </a:tc>
                <a:tc>
                  <a:txBody>
                    <a:bodyPr/>
                    <a:lstStyle/>
                    <a:p>
                      <a:pPr algn="r" rtl="0" fontAlgn="t">
                        <a:lnSpc>
                          <a:spcPct val="150000"/>
                        </a:lnSpc>
                      </a:pPr>
                      <a:r>
                        <a:rPr lang="es-CO" sz="1400" b="1" u="none" strike="noStrike">
                          <a:effectLst/>
                          <a:latin typeface="Arial" pitchFamily="34" charset="0"/>
                          <a:cs typeface="Arial" pitchFamily="34" charset="0"/>
                        </a:rPr>
                        <a:t>-36,9</a:t>
                      </a:r>
                      <a:endParaRPr lang="es-CO" sz="1400" b="1" i="0" u="none" strike="noStrike">
                        <a:solidFill>
                          <a:srgbClr val="000000"/>
                        </a:solidFill>
                        <a:effectLst/>
                        <a:latin typeface="Arial" pitchFamily="34" charset="0"/>
                        <a:cs typeface="Arial" pitchFamily="34" charset="0"/>
                      </a:endParaRPr>
                    </a:p>
                  </a:txBody>
                  <a:tcPr marL="9429" marR="84863" marT="9427" marB="0"/>
                </a:tc>
                <a:extLst>
                  <a:ext uri="{0D108BD9-81ED-4DB2-BD59-A6C34878D82A}">
                    <a16:rowId xmlns:a16="http://schemas.microsoft.com/office/drawing/2014/main" val="10008"/>
                  </a:ext>
                </a:extLst>
              </a:tr>
              <a:tr h="333129">
                <a:tc>
                  <a:txBody>
                    <a:bodyPr/>
                    <a:lstStyle/>
                    <a:p>
                      <a:pPr algn="ctr" rtl="0" fontAlgn="b">
                        <a:lnSpc>
                          <a:spcPct val="150000"/>
                        </a:lnSpc>
                      </a:pPr>
                      <a:r>
                        <a:rPr lang="es-CO" sz="1600" b="1" u="none" strike="noStrike" dirty="0">
                          <a:solidFill>
                            <a:srgbClr val="C00000"/>
                          </a:solidFill>
                          <a:effectLst/>
                          <a:latin typeface="Arial Black" pitchFamily="34" charset="0"/>
                          <a:cs typeface="Arial" pitchFamily="34" charset="0"/>
                        </a:rPr>
                        <a:t>CF</a:t>
                      </a:r>
                      <a:endParaRPr lang="es-CO" sz="1600" b="1" i="0" u="none" strike="noStrike" dirty="0">
                        <a:solidFill>
                          <a:srgbClr val="C00000"/>
                        </a:solidFill>
                        <a:effectLst/>
                        <a:latin typeface="Arial Black" pitchFamily="34" charset="0"/>
                        <a:cs typeface="Arial" pitchFamily="34" charset="0"/>
                      </a:endParaRPr>
                    </a:p>
                  </a:txBody>
                  <a:tcPr marL="9429" marR="9429" marT="9427" marB="0" anchor="b"/>
                </a:tc>
                <a:tc>
                  <a:txBody>
                    <a:bodyPr/>
                    <a:lstStyle/>
                    <a:p>
                      <a:pPr algn="ctr" rtl="0" fontAlgn="t">
                        <a:lnSpc>
                          <a:spcPct val="150000"/>
                        </a:lnSpc>
                      </a:pPr>
                      <a:r>
                        <a:rPr lang="es-CO" sz="1400" b="1" u="none" strike="noStrike" dirty="0">
                          <a:effectLst/>
                          <a:latin typeface="Arial" pitchFamily="34" charset="0"/>
                          <a:cs typeface="Arial" pitchFamily="34" charset="0"/>
                        </a:rPr>
                        <a:t>GASTOS DE CONSUMO PERSONAL</a:t>
                      </a:r>
                      <a:endParaRPr lang="es-CO" sz="1400" b="1" i="0" u="none" strike="noStrike" dirty="0">
                        <a:solidFill>
                          <a:srgbClr val="000000"/>
                        </a:solidFill>
                        <a:effectLst/>
                        <a:latin typeface="Arial" pitchFamily="34" charset="0"/>
                        <a:cs typeface="Arial" pitchFamily="34" charset="0"/>
                      </a:endParaRPr>
                    </a:p>
                  </a:txBody>
                  <a:tcPr marL="9429" marR="9429" marT="9427" marB="0"/>
                </a:tc>
                <a:tc>
                  <a:txBody>
                    <a:bodyPr/>
                    <a:lstStyle/>
                    <a:p>
                      <a:pPr algn="r" rtl="0" fontAlgn="t">
                        <a:lnSpc>
                          <a:spcPct val="150000"/>
                        </a:lnSpc>
                      </a:pPr>
                      <a:r>
                        <a:rPr lang="es-CO" sz="1400" b="1" u="none" strike="noStrike">
                          <a:effectLst/>
                          <a:latin typeface="Arial" pitchFamily="34" charset="0"/>
                          <a:cs typeface="Arial" pitchFamily="34" charset="0"/>
                        </a:rPr>
                        <a:t>2335,4</a:t>
                      </a:r>
                      <a:endParaRPr lang="es-CO" sz="1400" b="1" i="0" u="none" strike="noStrike">
                        <a:solidFill>
                          <a:srgbClr val="000000"/>
                        </a:solidFill>
                        <a:effectLst/>
                        <a:latin typeface="Arial" pitchFamily="34" charset="0"/>
                        <a:cs typeface="Arial" pitchFamily="34" charset="0"/>
                      </a:endParaRPr>
                    </a:p>
                  </a:txBody>
                  <a:tcPr marL="9429" marR="84863" marT="9427" marB="0"/>
                </a:tc>
                <a:extLst>
                  <a:ext uri="{0D108BD9-81ED-4DB2-BD59-A6C34878D82A}">
                    <a16:rowId xmlns:a16="http://schemas.microsoft.com/office/drawing/2014/main" val="10009"/>
                  </a:ext>
                </a:extLst>
              </a:tr>
              <a:tr h="657887">
                <a:tc>
                  <a:txBody>
                    <a:bodyPr/>
                    <a:lstStyle/>
                    <a:p>
                      <a:pPr algn="ctr" rtl="0" fontAlgn="b">
                        <a:lnSpc>
                          <a:spcPct val="150000"/>
                        </a:lnSpc>
                      </a:pPr>
                      <a:r>
                        <a:rPr lang="es-CO" sz="1600" b="1" u="none" strike="noStrike" dirty="0">
                          <a:solidFill>
                            <a:srgbClr val="C00000"/>
                          </a:solidFill>
                          <a:effectLst/>
                          <a:latin typeface="Arial Black" pitchFamily="34" charset="0"/>
                          <a:cs typeface="Arial" pitchFamily="34" charset="0"/>
                        </a:rPr>
                        <a:t>(T -SUB)</a:t>
                      </a:r>
                      <a:endParaRPr lang="es-CO" sz="1600" b="1" i="0" u="none" strike="noStrike" dirty="0">
                        <a:solidFill>
                          <a:srgbClr val="C00000"/>
                        </a:solidFill>
                        <a:effectLst/>
                        <a:latin typeface="Arial Black" pitchFamily="34" charset="0"/>
                        <a:cs typeface="Arial" pitchFamily="34" charset="0"/>
                      </a:endParaRPr>
                    </a:p>
                  </a:txBody>
                  <a:tcPr marL="9429" marR="9429" marT="9427" marB="0" anchor="b"/>
                </a:tc>
                <a:tc>
                  <a:txBody>
                    <a:bodyPr/>
                    <a:lstStyle/>
                    <a:p>
                      <a:pPr algn="ctr" rtl="0" fontAlgn="t">
                        <a:lnSpc>
                          <a:spcPct val="150000"/>
                        </a:lnSpc>
                      </a:pPr>
                      <a:r>
                        <a:rPr lang="es-CO" sz="1400" b="1" u="none" strike="noStrike" dirty="0">
                          <a:effectLst/>
                          <a:latin typeface="Arial" pitchFamily="34" charset="0"/>
                          <a:cs typeface="Arial" pitchFamily="34" charset="0"/>
                        </a:rPr>
                        <a:t>IMPUESTOS INDIRECTOS MENOS SUBSIDIOS</a:t>
                      </a:r>
                      <a:endParaRPr lang="es-CO" sz="1400" b="1" i="0" u="none" strike="noStrike" dirty="0">
                        <a:solidFill>
                          <a:srgbClr val="000000"/>
                        </a:solidFill>
                        <a:effectLst/>
                        <a:latin typeface="Arial" pitchFamily="34" charset="0"/>
                        <a:cs typeface="Arial" pitchFamily="34" charset="0"/>
                      </a:endParaRPr>
                    </a:p>
                  </a:txBody>
                  <a:tcPr marL="9429" marR="9429" marT="9427" marB="0"/>
                </a:tc>
                <a:tc>
                  <a:txBody>
                    <a:bodyPr/>
                    <a:lstStyle/>
                    <a:p>
                      <a:pPr algn="r" rtl="0" fontAlgn="t">
                        <a:lnSpc>
                          <a:spcPct val="150000"/>
                        </a:lnSpc>
                      </a:pPr>
                      <a:r>
                        <a:rPr lang="es-CO" sz="1400" b="1" u="none" strike="noStrike">
                          <a:effectLst/>
                          <a:latin typeface="Arial" pitchFamily="34" charset="0"/>
                          <a:cs typeface="Arial" pitchFamily="34" charset="0"/>
                        </a:rPr>
                        <a:t>845,9</a:t>
                      </a:r>
                      <a:endParaRPr lang="es-CO" sz="1400" b="1" i="0" u="none" strike="noStrike">
                        <a:solidFill>
                          <a:srgbClr val="000000"/>
                        </a:solidFill>
                        <a:effectLst/>
                        <a:latin typeface="Arial" pitchFamily="34" charset="0"/>
                        <a:cs typeface="Arial" pitchFamily="34" charset="0"/>
                      </a:endParaRPr>
                    </a:p>
                  </a:txBody>
                  <a:tcPr marL="9429" marR="84863" marT="9427" marB="0"/>
                </a:tc>
                <a:extLst>
                  <a:ext uri="{0D108BD9-81ED-4DB2-BD59-A6C34878D82A}">
                    <a16:rowId xmlns:a16="http://schemas.microsoft.com/office/drawing/2014/main" val="10010"/>
                  </a:ext>
                </a:extLst>
              </a:tr>
              <a:tr h="333129">
                <a:tc>
                  <a:txBody>
                    <a:bodyPr/>
                    <a:lstStyle/>
                    <a:p>
                      <a:pPr algn="ctr" rtl="0" fontAlgn="b">
                        <a:lnSpc>
                          <a:spcPct val="150000"/>
                        </a:lnSpc>
                      </a:pPr>
                      <a:r>
                        <a:rPr lang="es-CO" sz="1600" b="1" u="none" strike="noStrike" dirty="0">
                          <a:solidFill>
                            <a:srgbClr val="C00000"/>
                          </a:solidFill>
                          <a:effectLst/>
                          <a:latin typeface="Arial Black" pitchFamily="34" charset="0"/>
                          <a:cs typeface="Arial" pitchFamily="34" charset="0"/>
                        </a:rPr>
                        <a:t>D</a:t>
                      </a:r>
                      <a:endParaRPr lang="es-CO" sz="1600" b="1" i="0" u="none" strike="noStrike" dirty="0">
                        <a:solidFill>
                          <a:srgbClr val="C00000"/>
                        </a:solidFill>
                        <a:effectLst/>
                        <a:latin typeface="Arial Black" pitchFamily="34" charset="0"/>
                        <a:cs typeface="Arial" pitchFamily="34" charset="0"/>
                      </a:endParaRPr>
                    </a:p>
                  </a:txBody>
                  <a:tcPr marL="9429" marR="9429" marT="9427" marB="0" anchor="b"/>
                </a:tc>
                <a:tc>
                  <a:txBody>
                    <a:bodyPr/>
                    <a:lstStyle/>
                    <a:p>
                      <a:pPr algn="ctr" rtl="0" fontAlgn="t">
                        <a:lnSpc>
                          <a:spcPct val="150000"/>
                        </a:lnSpc>
                      </a:pPr>
                      <a:r>
                        <a:rPr lang="es-CO" sz="1400" b="1" u="none" strike="noStrike" dirty="0">
                          <a:effectLst/>
                          <a:latin typeface="Arial" pitchFamily="34" charset="0"/>
                          <a:cs typeface="Arial" pitchFamily="34" charset="0"/>
                        </a:rPr>
                        <a:t>DEPRECIACION</a:t>
                      </a:r>
                      <a:endParaRPr lang="es-CO" sz="1400" b="1" i="0" u="none" strike="noStrike" dirty="0">
                        <a:solidFill>
                          <a:srgbClr val="000000"/>
                        </a:solidFill>
                        <a:effectLst/>
                        <a:latin typeface="Arial" pitchFamily="34" charset="0"/>
                        <a:cs typeface="Arial" pitchFamily="34" charset="0"/>
                      </a:endParaRPr>
                    </a:p>
                  </a:txBody>
                  <a:tcPr marL="9429" marR="9429" marT="9427" marB="0"/>
                </a:tc>
                <a:tc>
                  <a:txBody>
                    <a:bodyPr/>
                    <a:lstStyle/>
                    <a:p>
                      <a:pPr algn="r" rtl="0" fontAlgn="t">
                        <a:lnSpc>
                          <a:spcPct val="150000"/>
                        </a:lnSpc>
                      </a:pPr>
                      <a:r>
                        <a:rPr lang="es-CO" sz="1400" b="1" u="none" strike="noStrike" dirty="0">
                          <a:effectLst/>
                          <a:latin typeface="Arial" pitchFamily="34" charset="0"/>
                          <a:cs typeface="Arial" pitchFamily="34" charset="0"/>
                        </a:rPr>
                        <a:t>355,5</a:t>
                      </a:r>
                      <a:endParaRPr lang="es-CO" sz="1400" b="1" i="0" u="none" strike="noStrike" dirty="0">
                        <a:solidFill>
                          <a:srgbClr val="000000"/>
                        </a:solidFill>
                        <a:effectLst/>
                        <a:latin typeface="Arial" pitchFamily="34" charset="0"/>
                        <a:cs typeface="Arial" pitchFamily="34" charset="0"/>
                      </a:endParaRPr>
                    </a:p>
                  </a:txBody>
                  <a:tcPr marL="9429" marR="84863" marT="9427" marB="0"/>
                </a:tc>
                <a:extLst>
                  <a:ext uri="{0D108BD9-81ED-4DB2-BD59-A6C34878D82A}">
                    <a16:rowId xmlns:a16="http://schemas.microsoft.com/office/drawing/2014/main" val="10011"/>
                  </a:ext>
                </a:extLst>
              </a:tr>
            </a:tbl>
          </a:graphicData>
        </a:graphic>
      </p:graphicFrame>
      <p:sp>
        <p:nvSpPr>
          <p:cNvPr id="5" name="WordArt 3"/>
          <p:cNvSpPr>
            <a:spLocks noChangeArrowheads="1" noChangeShapeType="1" noTextEdit="1"/>
          </p:cNvSpPr>
          <p:nvPr/>
        </p:nvSpPr>
        <p:spPr bwMode="auto">
          <a:xfrm>
            <a:off x="323850" y="188317"/>
            <a:ext cx="5112246" cy="360363"/>
          </a:xfrm>
          <a:prstGeom prst="rect">
            <a:avLst/>
          </a:prstGeom>
        </p:spPr>
        <p:txBody>
          <a:bodyPr wrap="none" fromWordArt="1">
            <a:prstTxWarp prst="textPlain">
              <a:avLst>
                <a:gd name="adj" fmla="val 50000"/>
              </a:avLst>
            </a:prstTxWarp>
          </a:bodyPr>
          <a:lstStyle/>
          <a:p>
            <a:pPr>
              <a:defRPr/>
            </a:pPr>
            <a:r>
              <a:rPr lang="es-CO" sz="3600" kern="10" cap="all" dirty="0">
                <a:ln w="9000" cmpd="sng">
                  <a:solidFill>
                    <a:schemeClr val="tx2">
                      <a:lumMod val="7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a:rPr>
              <a:t>Cálculo del PIB</a:t>
            </a:r>
          </a:p>
        </p:txBody>
      </p:sp>
    </p:spTree>
    <p:extLst>
      <p:ext uri="{BB962C8B-B14F-4D97-AF65-F5344CB8AC3E}">
        <p14:creationId xmlns:p14="http://schemas.microsoft.com/office/powerpoint/2010/main" val="3182353427"/>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79512" y="23581"/>
            <a:ext cx="8712968" cy="508918"/>
          </a:xfrm>
        </p:spPr>
        <p:txBody>
          <a:bodyPr>
            <a:noAutofit/>
          </a:bodyPr>
          <a:lstStyle/>
          <a:p>
            <a:pPr algn="ctr">
              <a:lnSpc>
                <a:spcPct val="150000"/>
              </a:lnSpc>
            </a:pPr>
            <a:r>
              <a:rPr lang="es-CO" sz="2800" b="1" i="1" dirty="0">
                <a:solidFill>
                  <a:srgbClr val="000099"/>
                </a:solidFill>
                <a:effectLst>
                  <a:outerShdw blurRad="38100" dist="38100" dir="2700000" algn="tl">
                    <a:srgbClr val="000000">
                      <a:alpha val="43137"/>
                    </a:srgbClr>
                  </a:outerShdw>
                </a:effectLst>
                <a:latin typeface="Arial Black" panose="020B0A04020102020204" pitchFamily="34" charset="0"/>
              </a:rPr>
              <a:t>Tema 3. Producto Nacional Neto (PNN) o Renta Nacional</a:t>
            </a:r>
          </a:p>
        </p:txBody>
      </p:sp>
      <p:sp>
        <p:nvSpPr>
          <p:cNvPr id="4" name="3 Marcador de número de diapositiva"/>
          <p:cNvSpPr>
            <a:spLocks noGrp="1"/>
          </p:cNvSpPr>
          <p:nvPr>
            <p:ph type="sldNum" sz="quarter" idx="12"/>
          </p:nvPr>
        </p:nvSpPr>
        <p:spPr/>
        <p:txBody>
          <a:bodyPr/>
          <a:lstStyle/>
          <a:p>
            <a:pPr>
              <a:defRPr/>
            </a:pPr>
            <a:fld id="{75F9BE57-B391-4A98-8348-5C845B305487}" type="slidenum">
              <a:rPr lang="es-CO" smtClean="0">
                <a:solidFill>
                  <a:srgbClr val="FFFFFF"/>
                </a:solidFill>
              </a:rPr>
              <a:pPr>
                <a:defRPr/>
              </a:pPr>
              <a:t>31</a:t>
            </a:fld>
            <a:endParaRPr lang="es-CO" dirty="0">
              <a:solidFill>
                <a:srgbClr val="FFFFFF"/>
              </a:solidFill>
            </a:endParaRPr>
          </a:p>
        </p:txBody>
      </p:sp>
      <p:sp>
        <p:nvSpPr>
          <p:cNvPr id="3" name="2 CuadroTexto"/>
          <p:cNvSpPr txBox="1"/>
          <p:nvPr/>
        </p:nvSpPr>
        <p:spPr>
          <a:xfrm>
            <a:off x="213591" y="1124744"/>
            <a:ext cx="8712968" cy="6555641"/>
          </a:xfrm>
          <a:prstGeom prst="rect">
            <a:avLst/>
          </a:prstGeom>
          <a:noFill/>
        </p:spPr>
        <p:txBody>
          <a:bodyPr wrap="square" rtlCol="0">
            <a:spAutoFit/>
          </a:bodyPr>
          <a:lstStyle/>
          <a:p>
            <a:pPr algn="ctr">
              <a:lnSpc>
                <a:spcPct val="150000"/>
              </a:lnSpc>
              <a:buClr>
                <a:srgbClr val="CC0000"/>
              </a:buClr>
              <a:defRPr/>
            </a:pPr>
            <a:r>
              <a:rPr lang="es-ES" sz="2800" b="1" i="1" dirty="0">
                <a:ln w="1905"/>
                <a:solidFill>
                  <a:srgbClr val="C00000"/>
                </a:solidFill>
                <a:effectLst>
                  <a:outerShdw blurRad="38100" dist="38100" dir="2700000" algn="tl">
                    <a:srgbClr val="000000">
                      <a:alpha val="43137"/>
                    </a:srgbClr>
                  </a:outerShdw>
                </a:effectLst>
                <a:latin typeface="Arial Black" pitchFamily="34" charset="0"/>
                <a:cs typeface="Arial" pitchFamily="34" charset="0"/>
              </a:rPr>
              <a:t>PNN = PNB – DEPRECIACIÓN</a:t>
            </a:r>
            <a:endParaRPr lang="es-CO" sz="2800" b="1" i="1" dirty="0">
              <a:ln w="1905"/>
              <a:solidFill>
                <a:srgbClr val="C00000"/>
              </a:solidFill>
              <a:effectLst>
                <a:outerShdw blurRad="38100" dist="38100" dir="2700000" algn="tl">
                  <a:srgbClr val="000000">
                    <a:alpha val="43137"/>
                  </a:srgbClr>
                </a:outerShdw>
              </a:effectLst>
              <a:latin typeface="Arial Black" pitchFamily="34" charset="0"/>
              <a:cs typeface="Arial" pitchFamily="34" charset="0"/>
            </a:endParaRPr>
          </a:p>
          <a:p>
            <a:pPr algn="ctr">
              <a:lnSpc>
                <a:spcPct val="150000"/>
              </a:lnSpc>
              <a:buClr>
                <a:srgbClr val="CC0000"/>
              </a:buClr>
              <a:defRPr/>
            </a:pPr>
            <a:r>
              <a:rPr lang="es-CO" sz="2800" b="1" dirty="0">
                <a:solidFill>
                  <a:srgbClr val="000000"/>
                </a:solidFill>
                <a:latin typeface="Arial" pitchFamily="34" charset="0"/>
                <a:cs typeface="Arial" pitchFamily="34" charset="0"/>
              </a:rPr>
              <a:t>Puede decirse también que el </a:t>
            </a:r>
            <a:r>
              <a:rPr lang="es-CO" sz="2800" b="1" dirty="0">
                <a:latin typeface="Arial" pitchFamily="34" charset="0"/>
                <a:cs typeface="Arial" pitchFamily="34" charset="0"/>
              </a:rPr>
              <a:t>PNN</a:t>
            </a:r>
            <a:r>
              <a:rPr lang="es-CO" sz="2800" b="1" i="1"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s-CO" sz="2800" b="1" i="1" dirty="0">
                <a:solidFill>
                  <a:srgbClr val="0000CC"/>
                </a:solidFill>
                <a:effectLst>
                  <a:outerShdw blurRad="38100" dist="38100" dir="2700000" algn="tl">
                    <a:srgbClr val="000000">
                      <a:alpha val="43137"/>
                    </a:srgbClr>
                  </a:outerShdw>
                </a:effectLst>
                <a:latin typeface="Arial Black" pitchFamily="34" charset="0"/>
                <a:cs typeface="Arial" pitchFamily="34" charset="0"/>
              </a:rPr>
              <a:t>es la renta total de los residentes de un país menos las reservadas asignadas a la depreciación.</a:t>
            </a:r>
          </a:p>
          <a:p>
            <a:pPr algn="ctr">
              <a:lnSpc>
                <a:spcPct val="150000"/>
              </a:lnSpc>
              <a:buClr>
                <a:srgbClr val="CC0000"/>
              </a:buClr>
              <a:defRPr/>
            </a:pPr>
            <a:r>
              <a:rPr lang="es-CO" sz="2800" b="1" dirty="0">
                <a:solidFill>
                  <a:srgbClr val="000000"/>
                </a:solidFill>
                <a:latin typeface="Arial" pitchFamily="34" charset="0"/>
                <a:cs typeface="Arial" pitchFamily="34" charset="0"/>
              </a:rPr>
              <a:t>Tomándose la </a:t>
            </a:r>
            <a:r>
              <a:rPr lang="es-CO" sz="2800" b="1" i="1" dirty="0">
                <a:solidFill>
                  <a:srgbClr val="C00000"/>
                </a:solidFill>
                <a:effectLst>
                  <a:outerShdw blurRad="38100" dist="38100" dir="2700000" algn="tl">
                    <a:srgbClr val="000000">
                      <a:alpha val="43137"/>
                    </a:srgbClr>
                  </a:outerShdw>
                </a:effectLst>
                <a:latin typeface="Arial Black" pitchFamily="34" charset="0"/>
                <a:cs typeface="Arial" pitchFamily="34" charset="0"/>
              </a:rPr>
              <a:t>DEPRECIACIÓN</a:t>
            </a:r>
            <a:r>
              <a:rPr lang="es-CO" sz="2800" b="1" dirty="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es-CO" sz="2800" b="1" dirty="0">
                <a:solidFill>
                  <a:srgbClr val="000000"/>
                </a:solidFill>
                <a:latin typeface="Arial" pitchFamily="34" charset="0"/>
                <a:cs typeface="Arial" pitchFamily="34" charset="0"/>
              </a:rPr>
              <a:t>como el desgaste del stock de equipos y estructuras de la economía, al entrar en la producción de bienes y servicios. </a:t>
            </a:r>
          </a:p>
          <a:p>
            <a:pPr algn="ctr">
              <a:lnSpc>
                <a:spcPct val="150000"/>
              </a:lnSpc>
              <a:buClr>
                <a:srgbClr val="FFFF00"/>
              </a:buClr>
            </a:pPr>
            <a:endParaRPr lang="es-ES_tradnl" altLang="es-CO" sz="2800" b="1" i="1" u="sng"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107215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179512" y="116632"/>
            <a:ext cx="6120680" cy="6578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algn="ctr" eaLnBrk="0" fontAlgn="base" hangingPunct="0">
              <a:spcBef>
                <a:spcPct val="0"/>
              </a:spcBef>
              <a:spcAft>
                <a:spcPct val="0"/>
              </a:spcAft>
              <a:defRPr sz="2400" b="1">
                <a:solidFill>
                  <a:schemeClr val="bg1"/>
                </a:solidFill>
                <a:latin typeface="Arial" charset="0"/>
              </a:defRPr>
            </a:lvl6pPr>
            <a:lvl7pPr marL="2971800" indent="-228600" algn="ctr" eaLnBrk="0" fontAlgn="base" hangingPunct="0">
              <a:spcBef>
                <a:spcPct val="0"/>
              </a:spcBef>
              <a:spcAft>
                <a:spcPct val="0"/>
              </a:spcAft>
              <a:defRPr sz="2400" b="1">
                <a:solidFill>
                  <a:schemeClr val="bg1"/>
                </a:solidFill>
                <a:latin typeface="Arial" charset="0"/>
              </a:defRPr>
            </a:lvl7pPr>
            <a:lvl8pPr marL="3429000" indent="-228600" algn="ctr" eaLnBrk="0" fontAlgn="base" hangingPunct="0">
              <a:spcBef>
                <a:spcPct val="0"/>
              </a:spcBef>
              <a:spcAft>
                <a:spcPct val="0"/>
              </a:spcAft>
              <a:defRPr sz="2400" b="1">
                <a:solidFill>
                  <a:schemeClr val="bg1"/>
                </a:solidFill>
                <a:latin typeface="Arial" charset="0"/>
              </a:defRPr>
            </a:lvl8pPr>
            <a:lvl9pPr marL="3886200" indent="-228600" algn="ctr" eaLnBrk="0" fontAlgn="base" hangingPunct="0">
              <a:spcBef>
                <a:spcPct val="0"/>
              </a:spcBef>
              <a:spcAft>
                <a:spcPct val="0"/>
              </a:spcAft>
              <a:defRPr sz="2400" b="1">
                <a:solidFill>
                  <a:schemeClr val="bg1"/>
                </a:solidFill>
                <a:latin typeface="Arial" charset="0"/>
              </a:defRPr>
            </a:lvl9pPr>
          </a:lstStyle>
          <a:p>
            <a:pPr algn="ctr" eaLnBrk="1" hangingPunct="1">
              <a:lnSpc>
                <a:spcPct val="150000"/>
              </a:lnSpc>
              <a:buClr>
                <a:srgbClr val="CC0000"/>
              </a:buClr>
            </a:pPr>
            <a:r>
              <a:rPr lang="es-ES" sz="2500" dirty="0">
                <a:solidFill>
                  <a:srgbClr val="000000"/>
                </a:solidFill>
              </a:rPr>
              <a:t>Ejemplo: un bien se va depreciando a medida que pasa el tiempo. </a:t>
            </a:r>
          </a:p>
          <a:p>
            <a:pPr algn="ctr" eaLnBrk="1" hangingPunct="1">
              <a:lnSpc>
                <a:spcPct val="150000"/>
              </a:lnSpc>
              <a:buClr>
                <a:srgbClr val="CC0000"/>
              </a:buClr>
            </a:pPr>
            <a:r>
              <a:rPr lang="es-ES" sz="2500" dirty="0">
                <a:solidFill>
                  <a:srgbClr val="000000"/>
                </a:solidFill>
              </a:rPr>
              <a:t>Una casa se va depreciando con el uso después de muchos años acumula una serie de desperfectos que hacen que su valor de venta no sea igual al valor por el cual se compro. Lo mismo aplica para el uso del capital.</a:t>
            </a:r>
          </a:p>
          <a:p>
            <a:pPr algn="ctr" eaLnBrk="1" hangingPunct="1">
              <a:lnSpc>
                <a:spcPct val="150000"/>
              </a:lnSpc>
              <a:buClr>
                <a:srgbClr val="CC0000"/>
              </a:buClr>
            </a:pPr>
            <a:r>
              <a:rPr lang="es-ES" sz="2500" i="1" dirty="0">
                <a:solidFill>
                  <a:schemeClr val="tx1"/>
                </a:solidFill>
              </a:rPr>
              <a:t>En conclusión: </a:t>
            </a:r>
            <a:r>
              <a:rPr lang="es-ES" sz="2500" i="1" dirty="0">
                <a:solidFill>
                  <a:srgbClr val="C00000"/>
                </a:solidFill>
                <a:latin typeface="Arial Black" pitchFamily="34" charset="0"/>
              </a:rPr>
              <a:t>PNN  </a:t>
            </a:r>
            <a:r>
              <a:rPr lang="es-ES" sz="2500" dirty="0">
                <a:solidFill>
                  <a:schemeClr val="tx1"/>
                </a:solidFill>
              </a:rPr>
              <a:t>Es la relación entre el </a:t>
            </a:r>
            <a:r>
              <a:rPr lang="es-ES" sz="2800" i="1" dirty="0">
                <a:solidFill>
                  <a:srgbClr val="0000CC"/>
                </a:solidFill>
                <a:effectLst>
                  <a:outerShdw blurRad="38100" dist="38100" dir="2700000" algn="tl">
                    <a:srgbClr val="000000">
                      <a:alpha val="43137"/>
                    </a:srgbClr>
                  </a:outerShdw>
                </a:effectLst>
                <a:latin typeface="Arial Black" pitchFamily="34" charset="0"/>
              </a:rPr>
              <a:t>consumo total y el ingreso total disponible.</a:t>
            </a:r>
            <a:endParaRPr lang="es-CO" sz="2800" i="1" dirty="0">
              <a:solidFill>
                <a:srgbClr val="0000CC"/>
              </a:solidFill>
              <a:effectLst>
                <a:outerShdw blurRad="38100" dist="38100" dir="2700000" algn="tl">
                  <a:srgbClr val="000000">
                    <a:alpha val="43137"/>
                  </a:srgbClr>
                </a:outerShdw>
              </a:effectLst>
              <a:latin typeface="Arial Black" pitchFamily="34" charset="0"/>
            </a:endParaRPr>
          </a:p>
        </p:txBody>
      </p:sp>
      <p:pic>
        <p:nvPicPr>
          <p:cNvPr id="136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620689"/>
            <a:ext cx="2386877" cy="1965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36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3140968"/>
            <a:ext cx="2376264" cy="23762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53607572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7698"/>
                                        </p:tgtEl>
                                        <p:attrNameLst>
                                          <p:attrName>style.visibility</p:attrName>
                                        </p:attrNameLst>
                                      </p:cBhvr>
                                      <p:to>
                                        <p:strVal val="visible"/>
                                      </p:to>
                                    </p:set>
                                    <p:animEffect transition="in" filter="checkerboard(across)">
                                      <p:cBhvr>
                                        <p:cTn id="7" dur="500"/>
                                        <p:tgtEl>
                                          <p:spTgt spid="157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75F9BE57-B391-4A98-8348-5C845B305487}" type="slidenum">
              <a:rPr lang="es-CO" smtClean="0">
                <a:solidFill>
                  <a:srgbClr val="FFFFFF"/>
                </a:solidFill>
              </a:rPr>
              <a:pPr>
                <a:defRPr/>
              </a:pPr>
              <a:t>4</a:t>
            </a:fld>
            <a:endParaRPr lang="es-CO" dirty="0">
              <a:solidFill>
                <a:srgbClr val="FFFFFF"/>
              </a:solidFill>
            </a:endParaRPr>
          </a:p>
        </p:txBody>
      </p:sp>
      <p:sp>
        <p:nvSpPr>
          <p:cNvPr id="3" name="2 CuadroTexto"/>
          <p:cNvSpPr txBox="1"/>
          <p:nvPr/>
        </p:nvSpPr>
        <p:spPr>
          <a:xfrm>
            <a:off x="179512" y="116632"/>
            <a:ext cx="8712968" cy="6278642"/>
          </a:xfrm>
          <a:prstGeom prst="rect">
            <a:avLst/>
          </a:prstGeom>
          <a:noFill/>
        </p:spPr>
        <p:txBody>
          <a:bodyPr wrap="square" rtlCol="0">
            <a:spAutoFit/>
          </a:bodyPr>
          <a:lstStyle/>
          <a:p>
            <a:pPr algn="ctr">
              <a:lnSpc>
                <a:spcPct val="150000"/>
              </a:lnSpc>
            </a:pPr>
            <a:r>
              <a:rPr lang="es-ES" sz="2400" b="1" dirty="0">
                <a:latin typeface="Arial" pitchFamily="34" charset="0"/>
                <a:cs typeface="Arial" pitchFamily="34" charset="0"/>
              </a:rPr>
              <a:t>Para poder tener una visión global, la macroeconomía no estudia acciones de determinados individuos o empresas, </a:t>
            </a:r>
            <a:r>
              <a:rPr lang="es-ES" sz="2800" b="1" i="1" dirty="0">
                <a:solidFill>
                  <a:srgbClr val="C00000"/>
                </a:solidFill>
                <a:effectLst>
                  <a:outerShdw blurRad="38100" dist="38100" dir="2700000" algn="tl">
                    <a:srgbClr val="000000">
                      <a:alpha val="43137"/>
                    </a:srgbClr>
                  </a:outerShdw>
                </a:effectLst>
                <a:latin typeface="Arial Black" pitchFamily="34" charset="0"/>
                <a:cs typeface="Arial" pitchFamily="34" charset="0"/>
              </a:rPr>
              <a:t>sino la tendencia en las acciones de todos en conjunto. </a:t>
            </a:r>
            <a:r>
              <a:rPr lang="es-ES" sz="2800" b="1" dirty="0">
                <a:latin typeface="Arial" pitchFamily="34" charset="0"/>
                <a:cs typeface="Arial" pitchFamily="34" charset="0"/>
              </a:rPr>
              <a:t> </a:t>
            </a:r>
            <a:r>
              <a:rPr lang="es-ES" sz="2400" b="1" dirty="0">
                <a:latin typeface="Arial" pitchFamily="34" charset="0"/>
                <a:cs typeface="Arial" pitchFamily="34" charset="0"/>
              </a:rPr>
              <a:t>Sin embargo, aunque la macroeconomía no realiza estudios sobre decisiones individuales, como sí lo hace la microeconomía, </a:t>
            </a:r>
            <a:r>
              <a:rPr lang="es-ES" sz="2800" b="1" i="1" dirty="0">
                <a:solidFill>
                  <a:srgbClr val="0000CC"/>
                </a:solidFill>
                <a:effectLst>
                  <a:outerShdw blurRad="38100" dist="38100" dir="2700000" algn="tl">
                    <a:srgbClr val="000000">
                      <a:alpha val="43137"/>
                    </a:srgbClr>
                  </a:outerShdw>
                </a:effectLst>
                <a:latin typeface="Arial Black" pitchFamily="34" charset="0"/>
                <a:cs typeface="Arial" pitchFamily="34" charset="0"/>
              </a:rPr>
              <a:t>es fundamental que ésta sea coherente con estas decisiones individuales, </a:t>
            </a:r>
            <a:r>
              <a:rPr lang="es-ES" sz="2400" b="1" dirty="0">
                <a:latin typeface="Arial" pitchFamily="34" charset="0"/>
                <a:cs typeface="Arial" pitchFamily="34" charset="0"/>
              </a:rPr>
              <a:t>puesto que las tendencias globales de las cuales se encarga la macroeconomía </a:t>
            </a:r>
            <a:r>
              <a:rPr lang="es-ES" sz="2800" b="1" i="1" dirty="0">
                <a:effectLst>
                  <a:outerShdw blurRad="38100" dist="38100" dir="2700000" algn="tl">
                    <a:srgbClr val="000000">
                      <a:alpha val="43137"/>
                    </a:srgbClr>
                  </a:outerShdw>
                </a:effectLst>
                <a:latin typeface="Arial Black" pitchFamily="34" charset="0"/>
                <a:cs typeface="Arial" pitchFamily="34" charset="0"/>
              </a:rPr>
              <a:t>resultan de la suma de  decisiones individuales.</a:t>
            </a:r>
            <a:endParaRPr lang="es-ES" sz="2400" b="1" dirty="0">
              <a:latin typeface="Arial" pitchFamily="34" charset="0"/>
              <a:cs typeface="Arial" pitchFamily="34" charset="0"/>
            </a:endParaRPr>
          </a:p>
        </p:txBody>
      </p:sp>
    </p:spTree>
    <p:extLst>
      <p:ext uri="{BB962C8B-B14F-4D97-AF65-F5344CB8AC3E}">
        <p14:creationId xmlns:p14="http://schemas.microsoft.com/office/powerpoint/2010/main" val="12712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75F9BE57-B391-4A98-8348-5C845B305487}" type="slidenum">
              <a:rPr lang="es-CO" smtClean="0">
                <a:solidFill>
                  <a:srgbClr val="FFFFFF"/>
                </a:solidFill>
              </a:rPr>
              <a:pPr>
                <a:defRPr/>
              </a:pPr>
              <a:t>5</a:t>
            </a:fld>
            <a:endParaRPr lang="es-CO" dirty="0">
              <a:solidFill>
                <a:srgbClr val="FFFFFF"/>
              </a:solidFill>
            </a:endParaRPr>
          </a:p>
        </p:txBody>
      </p:sp>
      <p:sp>
        <p:nvSpPr>
          <p:cNvPr id="3" name="2 CuadroTexto"/>
          <p:cNvSpPr txBox="1"/>
          <p:nvPr/>
        </p:nvSpPr>
        <p:spPr>
          <a:xfrm>
            <a:off x="179512" y="116632"/>
            <a:ext cx="8712968" cy="6257610"/>
          </a:xfrm>
          <a:prstGeom prst="rect">
            <a:avLst/>
          </a:prstGeom>
          <a:noFill/>
        </p:spPr>
        <p:txBody>
          <a:bodyPr wrap="square" rtlCol="0">
            <a:spAutoFit/>
          </a:bodyPr>
          <a:lstStyle/>
          <a:p>
            <a:pPr algn="ctr">
              <a:lnSpc>
                <a:spcPct val="150000"/>
              </a:lnSpc>
            </a:pPr>
            <a:r>
              <a:rPr lang="es-ES" sz="2700" b="1" dirty="0">
                <a:latin typeface="Arial" pitchFamily="34" charset="0"/>
                <a:cs typeface="Arial" pitchFamily="34" charset="0"/>
              </a:rPr>
              <a:t>La macroeconomía busca, estudiar temas como:</a:t>
            </a:r>
          </a:p>
          <a:p>
            <a:pPr marL="342900" indent="-342900" algn="ctr">
              <a:lnSpc>
                <a:spcPct val="150000"/>
              </a:lnSpc>
              <a:buClr>
                <a:srgbClr val="C00000"/>
              </a:buClr>
              <a:buFont typeface="Wingdings" pitchFamily="2" charset="2"/>
              <a:buChar char="Ø"/>
            </a:pPr>
            <a:r>
              <a:rPr lang="es-ES" sz="2700" b="1" dirty="0">
                <a:latin typeface="Arial" pitchFamily="34" charset="0"/>
                <a:cs typeface="Arial" pitchFamily="34" charset="0"/>
              </a:rPr>
              <a:t>la producción, </a:t>
            </a:r>
          </a:p>
          <a:p>
            <a:pPr marL="342900" indent="-342900" algn="ctr">
              <a:lnSpc>
                <a:spcPct val="150000"/>
              </a:lnSpc>
              <a:buClr>
                <a:srgbClr val="C00000"/>
              </a:buClr>
              <a:buFont typeface="Wingdings" pitchFamily="2" charset="2"/>
              <a:buChar char="Ø"/>
            </a:pPr>
            <a:r>
              <a:rPr lang="es-ES" sz="2700" b="1" dirty="0">
                <a:latin typeface="Arial" pitchFamily="34" charset="0"/>
                <a:cs typeface="Arial" pitchFamily="34" charset="0"/>
              </a:rPr>
              <a:t>los precios, </a:t>
            </a:r>
          </a:p>
          <a:p>
            <a:pPr marL="342900" indent="-342900" algn="ctr">
              <a:lnSpc>
                <a:spcPct val="150000"/>
              </a:lnSpc>
              <a:buClr>
                <a:srgbClr val="C00000"/>
              </a:buClr>
              <a:buFont typeface="Wingdings" pitchFamily="2" charset="2"/>
              <a:buChar char="Ø"/>
            </a:pPr>
            <a:r>
              <a:rPr lang="es-ES" sz="2700" b="1" dirty="0">
                <a:latin typeface="Arial" pitchFamily="34" charset="0"/>
                <a:cs typeface="Arial" pitchFamily="34" charset="0"/>
              </a:rPr>
              <a:t>el comercio internacional y </a:t>
            </a:r>
          </a:p>
          <a:p>
            <a:pPr marL="342900" indent="-342900" algn="ctr">
              <a:lnSpc>
                <a:spcPct val="150000"/>
              </a:lnSpc>
              <a:buClr>
                <a:srgbClr val="C00000"/>
              </a:buClr>
              <a:buFont typeface="Wingdings" pitchFamily="2" charset="2"/>
              <a:buChar char="Ø"/>
            </a:pPr>
            <a:r>
              <a:rPr lang="es-ES" sz="2700" b="1" dirty="0">
                <a:latin typeface="Arial" pitchFamily="34" charset="0"/>
                <a:cs typeface="Arial" pitchFamily="34" charset="0"/>
              </a:rPr>
              <a:t>el desempleo. </a:t>
            </a:r>
          </a:p>
          <a:p>
            <a:pPr algn="ctr">
              <a:lnSpc>
                <a:spcPct val="150000"/>
              </a:lnSpc>
              <a:buClr>
                <a:srgbClr val="C00000"/>
              </a:buClr>
            </a:pPr>
            <a:r>
              <a:rPr lang="es-ES" sz="2700" b="1" dirty="0">
                <a:latin typeface="Arial" pitchFamily="34" charset="0"/>
                <a:cs typeface="Arial" pitchFamily="34" charset="0"/>
              </a:rPr>
              <a:t>Para desarrollar su estudio y análisis de estos temas, la macroeconomía ha desarrollado algunas metodologías que, basadas en datos recolectados, </a:t>
            </a:r>
            <a:r>
              <a:rPr lang="es-ES" sz="2700" b="1" i="1" dirty="0">
                <a:solidFill>
                  <a:srgbClr val="C00000"/>
                </a:solidFill>
                <a:effectLst>
                  <a:outerShdw blurRad="38100" dist="38100" dir="2700000" algn="tl">
                    <a:srgbClr val="000000">
                      <a:alpha val="43137"/>
                    </a:srgbClr>
                  </a:outerShdw>
                </a:effectLst>
                <a:latin typeface="Arial Black" pitchFamily="34" charset="0"/>
                <a:cs typeface="Arial" pitchFamily="34" charset="0"/>
              </a:rPr>
              <a:t>le permiten observar y medir los cambios y las tendencias de la economía. </a:t>
            </a:r>
            <a:endParaRPr lang="es-ES" sz="2700" b="1" dirty="0">
              <a:latin typeface="Arial" pitchFamily="34" charset="0"/>
              <a:cs typeface="Arial" pitchFamily="34" charset="0"/>
            </a:endParaRPr>
          </a:p>
        </p:txBody>
      </p:sp>
    </p:spTree>
    <p:extLst>
      <p:ext uri="{BB962C8B-B14F-4D97-AF65-F5344CB8AC3E}">
        <p14:creationId xmlns:p14="http://schemas.microsoft.com/office/powerpoint/2010/main" val="1682995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75F9BE57-B391-4A98-8348-5C845B305487}" type="slidenum">
              <a:rPr lang="es-CO" smtClean="0">
                <a:solidFill>
                  <a:srgbClr val="FFFFFF"/>
                </a:solidFill>
              </a:rPr>
              <a:pPr>
                <a:defRPr/>
              </a:pPr>
              <a:t>6</a:t>
            </a:fld>
            <a:endParaRPr lang="es-CO" dirty="0">
              <a:solidFill>
                <a:srgbClr val="FFFFFF"/>
              </a:solidFill>
            </a:endParaRPr>
          </a:p>
        </p:txBody>
      </p:sp>
      <p:sp>
        <p:nvSpPr>
          <p:cNvPr id="3" name="2 CuadroTexto"/>
          <p:cNvSpPr txBox="1"/>
          <p:nvPr/>
        </p:nvSpPr>
        <p:spPr>
          <a:xfrm>
            <a:off x="179512" y="116632"/>
            <a:ext cx="8712968" cy="6740307"/>
          </a:xfrm>
          <a:prstGeom prst="rect">
            <a:avLst/>
          </a:prstGeom>
          <a:noFill/>
        </p:spPr>
        <p:txBody>
          <a:bodyPr wrap="square" rtlCol="0">
            <a:spAutoFit/>
          </a:bodyPr>
          <a:lstStyle/>
          <a:p>
            <a:pPr algn="ctr">
              <a:lnSpc>
                <a:spcPct val="150000"/>
              </a:lnSpc>
            </a:pPr>
            <a:r>
              <a:rPr lang="es-ES" sz="2400" b="1" dirty="0">
                <a:latin typeface="Arial" pitchFamily="34" charset="0"/>
                <a:cs typeface="Arial" pitchFamily="34" charset="0"/>
              </a:rPr>
              <a:t>Con el uso de conceptos como:</a:t>
            </a:r>
          </a:p>
          <a:p>
            <a:pPr marL="342900" indent="-342900" algn="ctr">
              <a:lnSpc>
                <a:spcPct val="150000"/>
              </a:lnSpc>
              <a:buClr>
                <a:srgbClr val="C00000"/>
              </a:buClr>
              <a:buFont typeface="Wingdings" pitchFamily="2" charset="2"/>
              <a:buChar char="Ø"/>
            </a:pPr>
            <a:r>
              <a:rPr lang="es-ES" sz="2400" b="1" dirty="0">
                <a:latin typeface="Arial" pitchFamily="34" charset="0"/>
                <a:cs typeface="Arial" pitchFamily="34" charset="0"/>
              </a:rPr>
              <a:t> </a:t>
            </a:r>
            <a:r>
              <a:rPr lang="es-ES" sz="2400" b="1" i="1" dirty="0">
                <a:solidFill>
                  <a:srgbClr val="C00000"/>
                </a:solidFill>
                <a:effectLst>
                  <a:outerShdw blurRad="38100" dist="38100" dir="2700000" algn="tl">
                    <a:srgbClr val="000000">
                      <a:alpha val="43137"/>
                    </a:srgbClr>
                  </a:outerShdw>
                </a:effectLst>
                <a:latin typeface="Arial Black" pitchFamily="34" charset="0"/>
                <a:cs typeface="Arial" pitchFamily="34" charset="0"/>
              </a:rPr>
              <a:t>el </a:t>
            </a:r>
            <a:r>
              <a:rPr lang="es-ES" sz="2400" b="1" i="1" u="sng" dirty="0">
                <a:solidFill>
                  <a:srgbClr val="C00000"/>
                </a:solidFill>
                <a:effectLst>
                  <a:outerShdw blurRad="38100" dist="38100" dir="2700000" algn="tl">
                    <a:srgbClr val="000000">
                      <a:alpha val="43137"/>
                    </a:srgbClr>
                  </a:outerShdw>
                </a:effectLst>
                <a:latin typeface="Arial Black" pitchFamily="34" charset="0"/>
                <a:cs typeface="Arial" pitchFamily="34" charset="0"/>
              </a:rPr>
              <a:t>producto interno bruto (PIB)</a:t>
            </a:r>
            <a:r>
              <a:rPr lang="es-ES" sz="2400" b="1" dirty="0">
                <a:latin typeface="Arial" pitchFamily="34" charset="0"/>
                <a:cs typeface="Arial" pitchFamily="34" charset="0"/>
              </a:rPr>
              <a:t>   que junto con el </a:t>
            </a:r>
            <a:r>
              <a:rPr lang="es-ES" sz="2400" b="1" i="1" u="sng" dirty="0">
                <a:solidFill>
                  <a:srgbClr val="C00000"/>
                </a:solidFill>
                <a:effectLst>
                  <a:outerShdw blurRad="38100" dist="38100" dir="2700000" algn="tl">
                    <a:srgbClr val="000000">
                      <a:alpha val="43137"/>
                    </a:srgbClr>
                  </a:outerShdw>
                </a:effectLst>
                <a:latin typeface="Arial Black" pitchFamily="34" charset="0"/>
                <a:cs typeface="Arial" pitchFamily="34" charset="0"/>
              </a:rPr>
              <a:t>producto nacional bruto [PNB]</a:t>
            </a:r>
            <a:r>
              <a:rPr lang="es-ES" sz="2400" b="1" dirty="0">
                <a:latin typeface="Arial" pitchFamily="34" charset="0"/>
                <a:cs typeface="Arial" pitchFamily="34" charset="0"/>
              </a:rPr>
              <a:t> son medidas importantes relacionadas con la producción), </a:t>
            </a:r>
          </a:p>
          <a:p>
            <a:pPr marL="342900" indent="-342900" algn="ctr">
              <a:lnSpc>
                <a:spcPct val="150000"/>
              </a:lnSpc>
              <a:buClr>
                <a:srgbClr val="C00000"/>
              </a:buClr>
              <a:buFont typeface="Wingdings" pitchFamily="2" charset="2"/>
              <a:buChar char="Ø"/>
            </a:pPr>
            <a:r>
              <a:rPr lang="es-ES" sz="2400" b="1" i="1" u="sng" dirty="0">
                <a:solidFill>
                  <a:srgbClr val="C00000"/>
                </a:solidFill>
                <a:effectLst>
                  <a:outerShdw blurRad="38100" dist="38100" dir="2700000" algn="tl">
                    <a:srgbClr val="000000">
                      <a:alpha val="43137"/>
                    </a:srgbClr>
                  </a:outerShdw>
                </a:effectLst>
                <a:latin typeface="Arial Black" pitchFamily="34" charset="0"/>
                <a:cs typeface="Arial" pitchFamily="34" charset="0"/>
              </a:rPr>
              <a:t>la tasa de desempleo</a:t>
            </a:r>
            <a:r>
              <a:rPr lang="es-ES" sz="2400" b="1" dirty="0">
                <a:latin typeface="Arial" pitchFamily="34" charset="0"/>
                <a:cs typeface="Arial" pitchFamily="34" charset="0"/>
              </a:rPr>
              <a:t> (que facilita el análisis de temas de empleo y desempleo), </a:t>
            </a:r>
          </a:p>
          <a:p>
            <a:pPr marL="342900" indent="-342900" algn="ctr">
              <a:lnSpc>
                <a:spcPct val="150000"/>
              </a:lnSpc>
              <a:buClr>
                <a:srgbClr val="C00000"/>
              </a:buClr>
              <a:buFont typeface="Wingdings" pitchFamily="2" charset="2"/>
              <a:buChar char="Ø"/>
            </a:pPr>
            <a:r>
              <a:rPr lang="es-ES" sz="2400" b="1" i="1" u="sng" dirty="0">
                <a:solidFill>
                  <a:srgbClr val="C00000"/>
                </a:solidFill>
                <a:effectLst>
                  <a:outerShdw blurRad="38100" dist="38100" dir="2700000" algn="tl">
                    <a:srgbClr val="000000">
                      <a:alpha val="43137"/>
                    </a:srgbClr>
                  </a:outerShdw>
                </a:effectLst>
                <a:latin typeface="Arial Black" pitchFamily="34" charset="0"/>
                <a:cs typeface="Arial" pitchFamily="34" charset="0"/>
              </a:rPr>
              <a:t>la tasa de inflación</a:t>
            </a:r>
            <a:r>
              <a:rPr lang="es-ES" sz="2400" b="1" dirty="0">
                <a:latin typeface="Arial" pitchFamily="34" charset="0"/>
                <a:cs typeface="Arial" pitchFamily="34" charset="0"/>
              </a:rPr>
              <a:t> (que facilita el estudio de los precios) y </a:t>
            </a:r>
          </a:p>
          <a:p>
            <a:pPr marL="342900" indent="-342900" algn="ctr">
              <a:lnSpc>
                <a:spcPct val="150000"/>
              </a:lnSpc>
              <a:buClr>
                <a:srgbClr val="C00000"/>
              </a:buClr>
              <a:buFont typeface="Wingdings" pitchFamily="2" charset="2"/>
              <a:buChar char="Ø"/>
            </a:pPr>
            <a:r>
              <a:rPr lang="es-ES" sz="2400" b="1" i="1" u="sng" dirty="0">
                <a:solidFill>
                  <a:srgbClr val="C00000"/>
                </a:solidFill>
                <a:effectLst>
                  <a:outerShdw blurRad="38100" dist="38100" dir="2700000" algn="tl">
                    <a:srgbClr val="000000">
                      <a:alpha val="43137"/>
                    </a:srgbClr>
                  </a:outerShdw>
                </a:effectLst>
                <a:latin typeface="Arial Black" pitchFamily="34" charset="0"/>
                <a:cs typeface="Arial" pitchFamily="34" charset="0"/>
              </a:rPr>
              <a:t>la balanza comercial</a:t>
            </a:r>
            <a:r>
              <a:rPr lang="es-ES" sz="2400" b="1" dirty="0">
                <a:latin typeface="Arial" pitchFamily="34" charset="0"/>
                <a:cs typeface="Arial" pitchFamily="34" charset="0"/>
              </a:rPr>
              <a:t> (con la que, puede desarrollar un análisis sobre el comercio internacional); la macroeconomía puede </a:t>
            </a:r>
            <a:r>
              <a:rPr lang="es-ES" sz="2400" b="1" i="1" dirty="0">
                <a:solidFill>
                  <a:srgbClr val="0000CC"/>
                </a:solidFill>
                <a:effectLst>
                  <a:outerShdw blurRad="38100" dist="38100" dir="2700000" algn="tl">
                    <a:srgbClr val="000000">
                      <a:alpha val="43137"/>
                    </a:srgbClr>
                  </a:outerShdw>
                </a:effectLst>
                <a:latin typeface="Arial Black" pitchFamily="34" charset="0"/>
                <a:cs typeface="Arial" pitchFamily="34" charset="0"/>
              </a:rPr>
              <a:t>observar y medir </a:t>
            </a:r>
            <a:r>
              <a:rPr lang="es-ES" sz="2400" b="1" dirty="0">
                <a:latin typeface="Arial" pitchFamily="34" charset="0"/>
                <a:cs typeface="Arial" pitchFamily="34" charset="0"/>
              </a:rPr>
              <a:t>tales cambios y tendencias.</a:t>
            </a:r>
          </a:p>
        </p:txBody>
      </p:sp>
    </p:spTree>
    <p:extLst>
      <p:ext uri="{BB962C8B-B14F-4D97-AF65-F5344CB8AC3E}">
        <p14:creationId xmlns:p14="http://schemas.microsoft.com/office/powerpoint/2010/main" val="915407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75F9BE57-B391-4A98-8348-5C845B305487}" type="slidenum">
              <a:rPr lang="es-CO" smtClean="0">
                <a:solidFill>
                  <a:srgbClr val="FFFFFF"/>
                </a:solidFill>
              </a:rPr>
              <a:pPr>
                <a:defRPr/>
              </a:pPr>
              <a:t>7</a:t>
            </a:fld>
            <a:endParaRPr lang="es-CO" dirty="0">
              <a:solidFill>
                <a:srgbClr val="FFFFFF"/>
              </a:solidFill>
            </a:endParaRPr>
          </a:p>
        </p:txBody>
      </p:sp>
      <p:sp>
        <p:nvSpPr>
          <p:cNvPr id="3" name="2 CuadroTexto"/>
          <p:cNvSpPr txBox="1"/>
          <p:nvPr/>
        </p:nvSpPr>
        <p:spPr>
          <a:xfrm>
            <a:off x="179512" y="116632"/>
            <a:ext cx="8712968" cy="6509474"/>
          </a:xfrm>
          <a:prstGeom prst="rect">
            <a:avLst/>
          </a:prstGeom>
          <a:noFill/>
        </p:spPr>
        <p:txBody>
          <a:bodyPr wrap="square" rtlCol="0">
            <a:spAutoFit/>
          </a:bodyPr>
          <a:lstStyle/>
          <a:p>
            <a:pPr algn="ctr">
              <a:lnSpc>
                <a:spcPct val="150000"/>
              </a:lnSpc>
            </a:pPr>
            <a:r>
              <a:rPr lang="es-ES" sz="2500" b="1" dirty="0">
                <a:latin typeface="Arial" pitchFamily="34" charset="0"/>
                <a:cs typeface="Arial" pitchFamily="34" charset="0"/>
              </a:rPr>
              <a:t>La macroeconomía </a:t>
            </a:r>
            <a:r>
              <a:rPr lang="es-ES" sz="2500" b="1" i="1" dirty="0">
                <a:solidFill>
                  <a:srgbClr val="C00000"/>
                </a:solidFill>
                <a:effectLst>
                  <a:outerShdw blurRad="38100" dist="38100" dir="2700000" algn="tl">
                    <a:srgbClr val="000000">
                      <a:alpha val="43137"/>
                    </a:srgbClr>
                  </a:outerShdw>
                </a:effectLst>
                <a:latin typeface="Arial Black" pitchFamily="34" charset="0"/>
                <a:cs typeface="Arial" pitchFamily="34" charset="0"/>
              </a:rPr>
              <a:t>busca comprender el comportamiento del conjunto</a:t>
            </a:r>
            <a:r>
              <a:rPr lang="es-ES" sz="2500" b="1" dirty="0">
                <a:latin typeface="Arial" pitchFamily="34" charset="0"/>
                <a:cs typeface="Arial" pitchFamily="34" charset="0"/>
              </a:rPr>
              <a:t> de individuos, empresas, familias, trabajadores, etc. cuando éstos </a:t>
            </a:r>
            <a:r>
              <a:rPr lang="es-ES" sz="2500" b="1" i="1" dirty="0">
                <a:solidFill>
                  <a:srgbClr val="0000CC"/>
                </a:solidFill>
                <a:effectLst>
                  <a:outerShdw blurRad="38100" dist="38100" dir="2700000" algn="tl">
                    <a:srgbClr val="000000">
                      <a:alpha val="43137"/>
                    </a:srgbClr>
                  </a:outerShdw>
                </a:effectLst>
                <a:latin typeface="Arial Black" pitchFamily="34" charset="0"/>
                <a:cs typeface="Arial" pitchFamily="34" charset="0"/>
              </a:rPr>
              <a:t>tienen que enfrentarse a diferentes situaciones económicas.</a:t>
            </a:r>
          </a:p>
          <a:p>
            <a:pPr algn="ctr">
              <a:lnSpc>
                <a:spcPct val="150000"/>
              </a:lnSpc>
            </a:pPr>
            <a:r>
              <a:rPr lang="es-ES" sz="2500" b="1" dirty="0">
                <a:latin typeface="Arial" pitchFamily="34" charset="0"/>
                <a:cs typeface="Arial" pitchFamily="34" charset="0"/>
              </a:rPr>
              <a:t>Igualmente, </a:t>
            </a:r>
            <a:r>
              <a:rPr lang="es-ES" sz="2500" b="1" i="1" dirty="0">
                <a:effectLst>
                  <a:outerShdw blurRad="38100" dist="38100" dir="2700000" algn="tl">
                    <a:srgbClr val="000000">
                      <a:alpha val="43137"/>
                    </a:srgbClr>
                  </a:outerShdw>
                </a:effectLst>
                <a:latin typeface="Arial Black" pitchFamily="34" charset="0"/>
                <a:cs typeface="Arial" pitchFamily="34" charset="0"/>
              </a:rPr>
              <a:t>pretende encontrar las relaciones entre los diferentes aspectos que componen la economía </a:t>
            </a:r>
            <a:r>
              <a:rPr lang="es-ES" sz="2500" b="1" dirty="0">
                <a:latin typeface="Arial" pitchFamily="34" charset="0"/>
                <a:cs typeface="Arial" pitchFamily="34" charset="0"/>
              </a:rPr>
              <a:t>(precios, consumo, producción, desempleo) para, </a:t>
            </a:r>
            <a:r>
              <a:rPr lang="es-ES" sz="2800" b="1" i="1" dirty="0">
                <a:solidFill>
                  <a:srgbClr val="C00000"/>
                </a:solidFill>
                <a:effectLst>
                  <a:outerShdw blurRad="38100" dist="38100" dir="2700000" algn="tl">
                    <a:srgbClr val="000000">
                      <a:alpha val="43137"/>
                    </a:srgbClr>
                  </a:outerShdw>
                </a:effectLst>
                <a:latin typeface="Arial Black" pitchFamily="34" charset="0"/>
                <a:cs typeface="Arial" pitchFamily="34" charset="0"/>
              </a:rPr>
              <a:t>generar y evaluar, con datos reales, </a:t>
            </a:r>
            <a:r>
              <a:rPr lang="es-ES" sz="2500" b="1" dirty="0">
                <a:latin typeface="Arial" pitchFamily="34" charset="0"/>
                <a:cs typeface="Arial" pitchFamily="34" charset="0"/>
              </a:rPr>
              <a:t>propuestas teóricas que permitan dar explicación a hechos o situaciones en el futuro.</a:t>
            </a:r>
          </a:p>
        </p:txBody>
      </p:sp>
    </p:spTree>
    <p:extLst>
      <p:ext uri="{BB962C8B-B14F-4D97-AF65-F5344CB8AC3E}">
        <p14:creationId xmlns:p14="http://schemas.microsoft.com/office/powerpoint/2010/main" val="1702798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75F9BE57-B391-4A98-8348-5C845B305487}" type="slidenum">
              <a:rPr lang="es-CO" smtClean="0">
                <a:solidFill>
                  <a:srgbClr val="FFFFFF"/>
                </a:solidFill>
              </a:rPr>
              <a:pPr>
                <a:defRPr/>
              </a:pPr>
              <a:t>8</a:t>
            </a:fld>
            <a:endParaRPr lang="es-CO" dirty="0">
              <a:solidFill>
                <a:srgbClr val="FFFFFF"/>
              </a:solidFill>
            </a:endParaRPr>
          </a:p>
        </p:txBody>
      </p:sp>
      <p:sp>
        <p:nvSpPr>
          <p:cNvPr id="3" name="2 CuadroTexto"/>
          <p:cNvSpPr txBox="1"/>
          <p:nvPr/>
        </p:nvSpPr>
        <p:spPr>
          <a:xfrm>
            <a:off x="179512" y="44624"/>
            <a:ext cx="8712968" cy="6740307"/>
          </a:xfrm>
          <a:prstGeom prst="rect">
            <a:avLst/>
          </a:prstGeom>
          <a:noFill/>
        </p:spPr>
        <p:txBody>
          <a:bodyPr wrap="square" rtlCol="0">
            <a:spAutoFit/>
          </a:bodyPr>
          <a:lstStyle/>
          <a:p>
            <a:pPr algn="ctr">
              <a:lnSpc>
                <a:spcPct val="150000"/>
              </a:lnSpc>
            </a:pPr>
            <a:r>
              <a:rPr lang="es-CO" sz="2400" b="1" dirty="0">
                <a:latin typeface="Arial" panose="020B0604020202020204" pitchFamily="34" charset="0"/>
                <a:cs typeface="Arial" panose="020B0604020202020204" pitchFamily="34" charset="0"/>
              </a:rPr>
              <a:t>La macroeconomía puede ser utilizada para </a:t>
            </a:r>
            <a:r>
              <a:rPr lang="es-CO" sz="2400" b="1" i="1" dirty="0">
                <a:solidFill>
                  <a:srgbClr val="C00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analizar cuál es la mejor manera de influir en objetivos políticos </a:t>
            </a:r>
            <a:r>
              <a:rPr lang="es-CO" sz="2400" b="1" dirty="0">
                <a:latin typeface="Arial" panose="020B0604020202020204" pitchFamily="34" charset="0"/>
                <a:cs typeface="Arial" panose="020B0604020202020204" pitchFamily="34" charset="0"/>
              </a:rPr>
              <a:t>como:</a:t>
            </a:r>
          </a:p>
          <a:p>
            <a:pPr marL="342900" indent="-342900" algn="ctr">
              <a:lnSpc>
                <a:spcPct val="150000"/>
              </a:lnSpc>
              <a:buClr>
                <a:srgbClr val="C00000"/>
              </a:buClr>
              <a:buFont typeface="Wingdings" pitchFamily="2" charset="2"/>
              <a:buChar char="Ø"/>
            </a:pPr>
            <a:r>
              <a:rPr lang="es-CO" sz="2400" b="1" dirty="0">
                <a:latin typeface="Arial" panose="020B0604020202020204" pitchFamily="34" charset="0"/>
                <a:cs typeface="Arial" panose="020B0604020202020204" pitchFamily="34" charset="0"/>
              </a:rPr>
              <a:t>hacer crecer la economía, </a:t>
            </a:r>
          </a:p>
          <a:p>
            <a:pPr marL="342900" indent="-342900" algn="ctr">
              <a:lnSpc>
                <a:spcPct val="150000"/>
              </a:lnSpc>
              <a:buClr>
                <a:srgbClr val="C00000"/>
              </a:buClr>
              <a:buFont typeface="Wingdings" pitchFamily="2" charset="2"/>
              <a:buChar char="Ø"/>
            </a:pPr>
            <a:r>
              <a:rPr lang="es-CO" sz="2400" b="1" dirty="0">
                <a:latin typeface="Arial" panose="020B0604020202020204" pitchFamily="34" charset="0"/>
                <a:cs typeface="Arial" panose="020B0604020202020204" pitchFamily="34" charset="0"/>
              </a:rPr>
              <a:t>conseguir la estabilidad de precios, </a:t>
            </a:r>
          </a:p>
          <a:p>
            <a:pPr marL="342900" indent="-342900" algn="ctr">
              <a:lnSpc>
                <a:spcPct val="150000"/>
              </a:lnSpc>
              <a:buClr>
                <a:srgbClr val="C00000"/>
              </a:buClr>
              <a:buFont typeface="Wingdings" pitchFamily="2" charset="2"/>
              <a:buChar char="Ø"/>
            </a:pPr>
            <a:r>
              <a:rPr lang="es-CO" sz="2400" b="1" dirty="0">
                <a:latin typeface="Arial" panose="020B0604020202020204" pitchFamily="34" charset="0"/>
                <a:cs typeface="Arial" panose="020B0604020202020204" pitchFamily="34" charset="0"/>
              </a:rPr>
              <a:t>fomentar el empleo y la obtención de una balanza de pagos sostenible y equilibrada. </a:t>
            </a:r>
          </a:p>
          <a:p>
            <a:pPr algn="ctr">
              <a:lnSpc>
                <a:spcPct val="150000"/>
              </a:lnSpc>
              <a:buClr>
                <a:srgbClr val="C00000"/>
              </a:buClr>
            </a:pPr>
            <a:r>
              <a:rPr lang="es-CO" sz="2400" b="1" dirty="0">
                <a:latin typeface="Arial" panose="020B0604020202020204" pitchFamily="34" charset="0"/>
                <a:cs typeface="Arial" panose="020B0604020202020204" pitchFamily="34" charset="0"/>
              </a:rPr>
              <a:t>La macroeconomía, se centra en los fenómenos que afectan las variables indicadoras </a:t>
            </a:r>
            <a:r>
              <a:rPr lang="es-CO" sz="2400" b="1" i="1" dirty="0">
                <a:solidFill>
                  <a:srgbClr val="0000CC"/>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DEL NIVEL DE VIDA DE UNA SOCIEDAD.</a:t>
            </a:r>
            <a:r>
              <a:rPr lang="es-CO" sz="2400"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CO" sz="2400" b="1" dirty="0">
                <a:latin typeface="Arial" panose="020B0604020202020204" pitchFamily="34" charset="0"/>
                <a:cs typeface="Arial" panose="020B0604020202020204" pitchFamily="34" charset="0"/>
              </a:rPr>
              <a:t> Además analiza la situación económica de un país propio en el que vive, lo que permite entender los fenómenos que intervienen en ella. </a:t>
            </a:r>
          </a:p>
        </p:txBody>
      </p:sp>
    </p:spTree>
    <p:extLst>
      <p:ext uri="{BB962C8B-B14F-4D97-AF65-F5344CB8AC3E}">
        <p14:creationId xmlns:p14="http://schemas.microsoft.com/office/powerpoint/2010/main" val="1244547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75F9BE57-B391-4A98-8348-5C845B305487}" type="slidenum">
              <a:rPr lang="es-CO" smtClean="0">
                <a:solidFill>
                  <a:srgbClr val="FFFFFF"/>
                </a:solidFill>
              </a:rPr>
              <a:pPr>
                <a:defRPr/>
              </a:pPr>
              <a:t>9</a:t>
            </a:fld>
            <a:endParaRPr lang="es-CO" dirty="0">
              <a:solidFill>
                <a:srgbClr val="FFFFFF"/>
              </a:solidFill>
            </a:endParaRPr>
          </a:p>
        </p:txBody>
      </p:sp>
      <p:sp>
        <p:nvSpPr>
          <p:cNvPr id="3" name="2 CuadroTexto"/>
          <p:cNvSpPr txBox="1"/>
          <p:nvPr/>
        </p:nvSpPr>
        <p:spPr>
          <a:xfrm>
            <a:off x="179512" y="116632"/>
            <a:ext cx="8712968" cy="1384995"/>
          </a:xfrm>
          <a:prstGeom prst="rect">
            <a:avLst/>
          </a:prstGeom>
          <a:noFill/>
        </p:spPr>
        <p:txBody>
          <a:bodyPr wrap="square" rtlCol="0">
            <a:spAutoFit/>
          </a:bodyPr>
          <a:lstStyle/>
          <a:p>
            <a:pPr algn="ctr">
              <a:lnSpc>
                <a:spcPct val="150000"/>
              </a:lnSpc>
            </a:pPr>
            <a:r>
              <a:rPr lang="es-CO" sz="2800" b="1" dirty="0">
                <a:latin typeface="Arial" panose="020B0604020202020204" pitchFamily="34" charset="0"/>
                <a:cs typeface="Arial" panose="020B0604020202020204" pitchFamily="34" charset="0"/>
              </a:rPr>
              <a:t>La macroeconomía estudia el comportamiento económico de los </a:t>
            </a:r>
            <a:r>
              <a:rPr lang="es-CO" sz="2800" b="1" i="1" dirty="0">
                <a:solidFill>
                  <a:srgbClr val="C00000"/>
                </a:solidFill>
                <a:latin typeface="Arial Black" pitchFamily="34" charset="0"/>
                <a:cs typeface="Arial" panose="020B0604020202020204" pitchFamily="34" charset="0"/>
              </a:rPr>
              <a:t>agentes económicos </a:t>
            </a:r>
          </a:p>
        </p:txBody>
      </p:sp>
      <p:sp>
        <p:nvSpPr>
          <p:cNvPr id="6" name="5 Llamada de flecha a la derecha"/>
          <p:cNvSpPr/>
          <p:nvPr/>
        </p:nvSpPr>
        <p:spPr>
          <a:xfrm>
            <a:off x="683568" y="1700808"/>
            <a:ext cx="2016224" cy="1224136"/>
          </a:xfrm>
          <a:prstGeom prst="rightArrowCallout">
            <a:avLst/>
          </a:prstGeom>
          <a:solidFill>
            <a:srgbClr val="4DADC7"/>
          </a:solidFill>
          <a:ln>
            <a:solidFill>
              <a:srgbClr val="4DA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2">
                  <a:lumMod val="50000"/>
                </a:schemeClr>
              </a:solidFill>
            </a:endParaRPr>
          </a:p>
        </p:txBody>
      </p:sp>
      <p:sp>
        <p:nvSpPr>
          <p:cNvPr id="7" name="6 CuadroTexto"/>
          <p:cNvSpPr txBox="1"/>
          <p:nvPr/>
        </p:nvSpPr>
        <p:spPr>
          <a:xfrm>
            <a:off x="611560" y="1918573"/>
            <a:ext cx="1440160" cy="646331"/>
          </a:xfrm>
          <a:prstGeom prst="rect">
            <a:avLst/>
          </a:prstGeom>
          <a:noFill/>
          <a:ln>
            <a:noFill/>
          </a:ln>
        </p:spPr>
        <p:txBody>
          <a:bodyPr wrap="square" rtlCol="0">
            <a:spAutoFit/>
          </a:bodyPr>
          <a:lstStyle/>
          <a:p>
            <a:pPr algn="ctr"/>
            <a:r>
              <a:rPr lang="es-ES" b="1" dirty="0">
                <a:solidFill>
                  <a:schemeClr val="tx2">
                    <a:lumMod val="50000"/>
                  </a:schemeClr>
                </a:solidFill>
                <a:latin typeface="Arial Black" pitchFamily="34" charset="0"/>
              </a:rPr>
              <a:t>LAS FAMILIAS</a:t>
            </a:r>
            <a:endParaRPr lang="es-CO" b="1" dirty="0">
              <a:solidFill>
                <a:schemeClr val="tx2">
                  <a:lumMod val="50000"/>
                </a:schemeClr>
              </a:solidFill>
              <a:latin typeface="Arial Black" pitchFamily="34" charset="0"/>
            </a:endParaRPr>
          </a:p>
        </p:txBody>
      </p:sp>
      <p:sp>
        <p:nvSpPr>
          <p:cNvPr id="8" name="7 CuadroTexto"/>
          <p:cNvSpPr txBox="1"/>
          <p:nvPr/>
        </p:nvSpPr>
        <p:spPr>
          <a:xfrm>
            <a:off x="2771800" y="1628800"/>
            <a:ext cx="5904656" cy="1287532"/>
          </a:xfrm>
          <a:prstGeom prst="rect">
            <a:avLst/>
          </a:prstGeom>
          <a:noFill/>
          <a:ln w="38100">
            <a:solidFill>
              <a:srgbClr val="333399"/>
            </a:solidFill>
          </a:ln>
        </p:spPr>
        <p:txBody>
          <a:bodyPr wrap="square" rtlCol="0">
            <a:spAutoFit/>
          </a:bodyPr>
          <a:lstStyle/>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Consumo</a:t>
            </a:r>
          </a:p>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Brindan trabajo a través de una remuneración económica, para aplicar a los bienes y servicios</a:t>
            </a:r>
          </a:p>
        </p:txBody>
      </p:sp>
      <p:sp>
        <p:nvSpPr>
          <p:cNvPr id="9" name="8 Llamada de flecha a la derecha"/>
          <p:cNvSpPr/>
          <p:nvPr/>
        </p:nvSpPr>
        <p:spPr>
          <a:xfrm>
            <a:off x="683568" y="3429000"/>
            <a:ext cx="2016224" cy="1224136"/>
          </a:xfrm>
          <a:prstGeom prst="rightArrowCallo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2">
                  <a:lumMod val="50000"/>
                </a:schemeClr>
              </a:solidFill>
            </a:endParaRPr>
          </a:p>
        </p:txBody>
      </p:sp>
      <p:sp>
        <p:nvSpPr>
          <p:cNvPr id="10" name="9 CuadroTexto"/>
          <p:cNvSpPr txBox="1"/>
          <p:nvPr/>
        </p:nvSpPr>
        <p:spPr>
          <a:xfrm>
            <a:off x="539552" y="3646765"/>
            <a:ext cx="1728192" cy="646331"/>
          </a:xfrm>
          <a:prstGeom prst="rect">
            <a:avLst/>
          </a:prstGeom>
          <a:noFill/>
          <a:ln>
            <a:noFill/>
          </a:ln>
        </p:spPr>
        <p:txBody>
          <a:bodyPr wrap="square" rtlCol="0">
            <a:spAutoFit/>
          </a:bodyPr>
          <a:lstStyle/>
          <a:p>
            <a:pPr algn="ctr"/>
            <a:r>
              <a:rPr lang="es-ES" b="1" dirty="0">
                <a:solidFill>
                  <a:schemeClr val="tx2">
                    <a:lumMod val="50000"/>
                  </a:schemeClr>
                </a:solidFill>
                <a:latin typeface="Arial Black" pitchFamily="34" charset="0"/>
              </a:rPr>
              <a:t>LAS EMPRESAS</a:t>
            </a:r>
            <a:endParaRPr lang="es-CO" b="1" dirty="0">
              <a:solidFill>
                <a:schemeClr val="tx2">
                  <a:lumMod val="50000"/>
                </a:schemeClr>
              </a:solidFill>
              <a:latin typeface="Arial Black" pitchFamily="34" charset="0"/>
            </a:endParaRPr>
          </a:p>
        </p:txBody>
      </p:sp>
      <p:sp>
        <p:nvSpPr>
          <p:cNvPr id="11" name="10 CuadroTexto"/>
          <p:cNvSpPr txBox="1"/>
          <p:nvPr/>
        </p:nvSpPr>
        <p:spPr>
          <a:xfrm>
            <a:off x="2771800" y="3421062"/>
            <a:ext cx="5904656" cy="872034"/>
          </a:xfrm>
          <a:prstGeom prst="rect">
            <a:avLst/>
          </a:prstGeom>
          <a:noFill/>
          <a:ln w="38100">
            <a:solidFill>
              <a:srgbClr val="333399"/>
            </a:solidFill>
          </a:ln>
        </p:spPr>
        <p:txBody>
          <a:bodyPr wrap="square" rtlCol="0">
            <a:spAutoFit/>
          </a:bodyPr>
          <a:lstStyle/>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Brindan trabajo</a:t>
            </a:r>
          </a:p>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Productos, los cuales brindan bienes y servicios</a:t>
            </a:r>
          </a:p>
        </p:txBody>
      </p:sp>
      <p:sp>
        <p:nvSpPr>
          <p:cNvPr id="12" name="11 Llamada de flecha a la derecha"/>
          <p:cNvSpPr/>
          <p:nvPr/>
        </p:nvSpPr>
        <p:spPr>
          <a:xfrm>
            <a:off x="708898" y="5093796"/>
            <a:ext cx="2016224" cy="1224136"/>
          </a:xfrm>
          <a:prstGeom prst="rightArrowCallout">
            <a:avLst/>
          </a:prstGeom>
          <a:solidFill>
            <a:srgbClr val="F79747"/>
          </a:solidFill>
          <a:ln>
            <a:solidFill>
              <a:srgbClr val="F79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2">
                  <a:lumMod val="50000"/>
                </a:schemeClr>
              </a:solidFill>
            </a:endParaRPr>
          </a:p>
        </p:txBody>
      </p:sp>
      <p:sp>
        <p:nvSpPr>
          <p:cNvPr id="13" name="12 CuadroTexto"/>
          <p:cNvSpPr txBox="1"/>
          <p:nvPr/>
        </p:nvSpPr>
        <p:spPr>
          <a:xfrm>
            <a:off x="467544" y="5374957"/>
            <a:ext cx="1728192" cy="646331"/>
          </a:xfrm>
          <a:prstGeom prst="rect">
            <a:avLst/>
          </a:prstGeom>
          <a:noFill/>
          <a:ln>
            <a:noFill/>
          </a:ln>
        </p:spPr>
        <p:txBody>
          <a:bodyPr wrap="square" rtlCol="0">
            <a:spAutoFit/>
          </a:bodyPr>
          <a:lstStyle/>
          <a:p>
            <a:pPr algn="ctr"/>
            <a:r>
              <a:rPr lang="es-ES" b="1" dirty="0">
                <a:solidFill>
                  <a:schemeClr val="tx2">
                    <a:lumMod val="50000"/>
                  </a:schemeClr>
                </a:solidFill>
                <a:latin typeface="Arial Black" pitchFamily="34" charset="0"/>
              </a:rPr>
              <a:t>EL </a:t>
            </a:r>
          </a:p>
          <a:p>
            <a:pPr algn="ctr"/>
            <a:r>
              <a:rPr lang="es-ES" b="1" dirty="0">
                <a:solidFill>
                  <a:schemeClr val="tx2">
                    <a:lumMod val="50000"/>
                  </a:schemeClr>
                </a:solidFill>
                <a:latin typeface="Arial Black" pitchFamily="34" charset="0"/>
              </a:rPr>
              <a:t>ESTADO</a:t>
            </a:r>
            <a:endParaRPr lang="es-CO" b="1" dirty="0">
              <a:solidFill>
                <a:schemeClr val="tx2">
                  <a:lumMod val="50000"/>
                </a:schemeClr>
              </a:solidFill>
              <a:latin typeface="Arial Black" pitchFamily="34" charset="0"/>
            </a:endParaRPr>
          </a:p>
        </p:txBody>
      </p:sp>
      <p:sp>
        <p:nvSpPr>
          <p:cNvPr id="14" name="13 CuadroTexto"/>
          <p:cNvSpPr txBox="1"/>
          <p:nvPr/>
        </p:nvSpPr>
        <p:spPr>
          <a:xfrm>
            <a:off x="2725122" y="5093796"/>
            <a:ext cx="5904656" cy="1287532"/>
          </a:xfrm>
          <a:prstGeom prst="rect">
            <a:avLst/>
          </a:prstGeom>
          <a:noFill/>
          <a:ln w="38100">
            <a:solidFill>
              <a:srgbClr val="333399"/>
            </a:solidFill>
          </a:ln>
        </p:spPr>
        <p:txBody>
          <a:bodyPr wrap="square" rtlCol="0">
            <a:spAutoFit/>
          </a:bodyPr>
          <a:lstStyle/>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Es el primer factor, el cual interviene</a:t>
            </a:r>
          </a:p>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Impone políticas económicas, dando así la iniciativa empresarial</a:t>
            </a:r>
          </a:p>
        </p:txBody>
      </p:sp>
    </p:spTree>
    <p:extLst>
      <p:ext uri="{BB962C8B-B14F-4D97-AF65-F5344CB8AC3E}">
        <p14:creationId xmlns:p14="http://schemas.microsoft.com/office/powerpoint/2010/main" val="1568861849"/>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823</TotalTime>
  <Words>2029</Words>
  <Application>Microsoft Office PowerPoint</Application>
  <PresentationFormat>Presentación en pantalla (4:3)</PresentationFormat>
  <Paragraphs>312</Paragraphs>
  <Slides>32</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Arial</vt:lpstr>
      <vt:lpstr>Arial Black</vt:lpstr>
      <vt:lpstr>Calibri</vt:lpstr>
      <vt:lpstr>Trebuchet MS</vt:lpstr>
      <vt:lpstr>Wingdings</vt:lpstr>
      <vt:lpstr>Wingdings 3</vt:lpstr>
      <vt:lpstr>Faceta</vt:lpstr>
      <vt:lpstr>Presentación de PowerPoint</vt:lpstr>
      <vt:lpstr>Presentación de PowerPoint</vt:lpstr>
      <vt:lpstr>Tema 1. INTRODUCCIÓN AL ESTUDIO DE LA MACROECONOMÍA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Tema 2. EL PRODUCTO INTERNO BRUTO – PIB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Tema 3. Producto Nacional Neto (PNN) o Renta Nacional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Estudiante</dc:creator>
  <cp:lastModifiedBy>DanyBear</cp:lastModifiedBy>
  <cp:revision>72</cp:revision>
  <dcterms:created xsi:type="dcterms:W3CDTF">2015-08-06T21:23:29Z</dcterms:created>
  <dcterms:modified xsi:type="dcterms:W3CDTF">2016-02-24T14:47:29Z</dcterms:modified>
</cp:coreProperties>
</file>