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8" r:id="rId4"/>
    <p:sldId id="258" r:id="rId5"/>
    <p:sldId id="259" r:id="rId6"/>
    <p:sldId id="260" r:id="rId7"/>
    <p:sldId id="261" r:id="rId8"/>
    <p:sldId id="262" r:id="rId9"/>
    <p:sldId id="263" r:id="rId10"/>
    <p:sldId id="264" r:id="rId11"/>
    <p:sldId id="265" r:id="rId12"/>
    <p:sldId id="267" r:id="rId13"/>
    <p:sldId id="269" r:id="rId14"/>
    <p:sldId id="266" r:id="rId15"/>
    <p:sldId id="270" r:id="rId1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590" autoAdjust="0"/>
  </p:normalViewPr>
  <p:slideViewPr>
    <p:cSldViewPr>
      <p:cViewPr varScale="1">
        <p:scale>
          <a:sx n="71" d="100"/>
          <a:sy n="71" d="100"/>
        </p:scale>
        <p:origin x="-492" y="-96"/>
      </p:cViewPr>
      <p:guideLst>
        <p:guide orient="horz" pos="2160"/>
        <p:guide pos="2880"/>
      </p:guideLst>
    </p:cSldViewPr>
  </p:slideViewPr>
  <p:outlineViewPr>
    <p:cViewPr>
      <p:scale>
        <a:sx n="33" d="100"/>
        <a:sy n="33" d="100"/>
      </p:scale>
      <p:origin x="48" y="261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Título"/>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9E67F011-E851-40A8-B620-A70B2955EFE8}" type="datetimeFigureOut">
              <a:rPr lang="es-CO" smtClean="0"/>
              <a:pPr/>
              <a:t>16/09/2010</a:t>
            </a:fld>
            <a:endParaRPr lang="es-CO"/>
          </a:p>
        </p:txBody>
      </p:sp>
      <p:sp>
        <p:nvSpPr>
          <p:cNvPr id="19" name="18 Marcador de pie de página"/>
          <p:cNvSpPr>
            <a:spLocks noGrp="1"/>
          </p:cNvSpPr>
          <p:nvPr>
            <p:ph type="ftr" sz="quarter" idx="11"/>
          </p:nvPr>
        </p:nvSpPr>
        <p:spPr/>
        <p:txBody>
          <a:bodyPr/>
          <a:lstStyle/>
          <a:p>
            <a:endParaRPr lang="es-CO"/>
          </a:p>
        </p:txBody>
      </p:sp>
      <p:sp>
        <p:nvSpPr>
          <p:cNvPr id="27" name="26 Marcador de número de diapositiva"/>
          <p:cNvSpPr>
            <a:spLocks noGrp="1"/>
          </p:cNvSpPr>
          <p:nvPr>
            <p:ph type="sldNum" sz="quarter" idx="12"/>
          </p:nvPr>
        </p:nvSpPr>
        <p:spPr/>
        <p:txBody>
          <a:bodyPr/>
          <a:lstStyle/>
          <a:p>
            <a:fld id="{722BD00B-0CAC-4AC6-B49E-EAD5175D74E7}" type="slidenum">
              <a:rPr lang="es-CO" smtClean="0"/>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E67F011-E851-40A8-B620-A70B2955EFE8}" type="datetimeFigureOut">
              <a:rPr lang="es-CO" smtClean="0"/>
              <a:pPr/>
              <a:t>16/09/2010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722BD00B-0CAC-4AC6-B49E-EAD5175D74E7}"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E67F011-E851-40A8-B620-A70B2955EFE8}" type="datetimeFigureOut">
              <a:rPr lang="es-CO" smtClean="0"/>
              <a:pPr/>
              <a:t>16/09/2010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722BD00B-0CAC-4AC6-B49E-EAD5175D74E7}"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E67F011-E851-40A8-B620-A70B2955EFE8}" type="datetimeFigureOut">
              <a:rPr lang="es-CO" smtClean="0"/>
              <a:pPr/>
              <a:t>16/09/2010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722BD00B-0CAC-4AC6-B49E-EAD5175D74E7}"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Título"/>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9E67F011-E851-40A8-B620-A70B2955EFE8}" type="datetimeFigureOut">
              <a:rPr lang="es-CO" smtClean="0"/>
              <a:pPr/>
              <a:t>16/09/2010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722BD00B-0CAC-4AC6-B49E-EAD5175D74E7}" type="slidenum">
              <a:rPr lang="es-CO" smtClean="0"/>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E67F011-E851-40A8-B620-A70B2955EFE8}" type="datetimeFigureOut">
              <a:rPr lang="es-CO" smtClean="0"/>
              <a:pPr/>
              <a:t>16/09/2010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722BD00B-0CAC-4AC6-B49E-EAD5175D74E7}"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9E67F011-E851-40A8-B620-A70B2955EFE8}" type="datetimeFigureOut">
              <a:rPr lang="es-CO" smtClean="0"/>
              <a:pPr/>
              <a:t>16/09/2010</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722BD00B-0CAC-4AC6-B49E-EAD5175D74E7}"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470648" cy="1143000"/>
          </a:xfrm>
        </p:spPr>
        <p:txBody>
          <a:bodyPr anchor="ctr"/>
          <a:lstStyle>
            <a:lvl1pPr algn="l">
              <a:defRPr sz="4600"/>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9E67F011-E851-40A8-B620-A70B2955EFE8}" type="datetimeFigureOut">
              <a:rPr lang="es-CO" smtClean="0"/>
              <a:pPr/>
              <a:t>16/09/2010</a:t>
            </a:fld>
            <a:endParaRPr lang="es-CO"/>
          </a:p>
        </p:txBody>
      </p:sp>
      <p:sp>
        <p:nvSpPr>
          <p:cNvPr id="8" name="7 Marcador de número de diapositiva"/>
          <p:cNvSpPr>
            <a:spLocks noGrp="1"/>
          </p:cNvSpPr>
          <p:nvPr>
            <p:ph type="sldNum" sz="quarter" idx="11"/>
          </p:nvPr>
        </p:nvSpPr>
        <p:spPr/>
        <p:txBody>
          <a:bodyPr/>
          <a:lstStyle/>
          <a:p>
            <a:fld id="{722BD00B-0CAC-4AC6-B49E-EAD5175D74E7}" type="slidenum">
              <a:rPr lang="es-CO" smtClean="0"/>
              <a:pPr/>
              <a:t>‹Nº›</a:t>
            </a:fld>
            <a:endParaRPr lang="es-CO"/>
          </a:p>
        </p:txBody>
      </p:sp>
      <p:sp>
        <p:nvSpPr>
          <p:cNvPr id="9" name="8 Marcador de pie de página"/>
          <p:cNvSpPr>
            <a:spLocks noGrp="1"/>
          </p:cNvSpPr>
          <p:nvPr>
            <p:ph type="ftr" sz="quarter" idx="12"/>
          </p:nvPr>
        </p:nvSpPr>
        <p:spPr/>
        <p:txBody>
          <a:bodyPr/>
          <a:lstStyle/>
          <a:p>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67F011-E851-40A8-B620-A70B2955EFE8}" type="datetimeFigureOut">
              <a:rPr lang="es-CO" smtClean="0"/>
              <a:pPr/>
              <a:t>16/09/2010</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722BD00B-0CAC-4AC6-B49E-EAD5175D74E7}"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E67F011-E851-40A8-B620-A70B2955EFE8}" type="datetimeFigureOut">
              <a:rPr lang="es-CO" smtClean="0"/>
              <a:pPr/>
              <a:t>16/09/2010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156448" y="6422064"/>
            <a:ext cx="762000" cy="365125"/>
          </a:xfrm>
        </p:spPr>
        <p:txBody>
          <a:bodyPr/>
          <a:lstStyle/>
          <a:p>
            <a:fld id="{722BD00B-0CAC-4AC6-B49E-EAD5175D74E7}"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457200" y="6422064"/>
            <a:ext cx="2133600" cy="365125"/>
          </a:xfrm>
        </p:spPr>
        <p:txBody>
          <a:bodyPr/>
          <a:lstStyle/>
          <a:p>
            <a:fld id="{9E67F011-E851-40A8-B620-A70B2955EFE8}" type="datetimeFigureOut">
              <a:rPr lang="es-CO" smtClean="0"/>
              <a:pPr/>
              <a:t>16/09/2010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722BD00B-0CAC-4AC6-B49E-EAD5175D74E7}"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Marcador de título"/>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9E67F011-E851-40A8-B620-A70B2955EFE8}" type="datetimeFigureOut">
              <a:rPr lang="es-CO" smtClean="0"/>
              <a:pPr/>
              <a:t>16/09/2010</a:t>
            </a:fld>
            <a:endParaRPr lang="es-CO"/>
          </a:p>
        </p:txBody>
      </p:sp>
      <p:sp>
        <p:nvSpPr>
          <p:cNvPr id="22" name="21 Marcador de pie de página"/>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s-CO"/>
          </a:p>
        </p:txBody>
      </p:sp>
      <p:sp>
        <p:nvSpPr>
          <p:cNvPr id="18" name="17 Marcador de número de diapositiva"/>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22BD00B-0CAC-4AC6-B49E-EAD5175D74E7}" type="slidenum">
              <a:rPr lang="es-CO" smtClean="0"/>
              <a:pPr/>
              <a:t>‹Nº›</a:t>
            </a:fld>
            <a:endParaRPr lang="es-CO"/>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monopolio.jpg"/>
          <p:cNvPicPr>
            <a:picLocks noChangeAspect="1"/>
          </p:cNvPicPr>
          <p:nvPr/>
        </p:nvPicPr>
        <p:blipFill>
          <a:blip r:embed="rId2"/>
          <a:srcRect l="20270" t="4792" r="16216" b="4167"/>
          <a:stretch>
            <a:fillRect/>
          </a:stretch>
        </p:blipFill>
        <p:spPr>
          <a:xfrm>
            <a:off x="5357818" y="0"/>
            <a:ext cx="3357586" cy="5000636"/>
          </a:xfrm>
          <a:prstGeom prst="rect">
            <a:avLst/>
          </a:prstGeom>
        </p:spPr>
      </p:pic>
      <p:sp>
        <p:nvSpPr>
          <p:cNvPr id="2" name="1 Título"/>
          <p:cNvSpPr>
            <a:spLocks noGrp="1"/>
          </p:cNvSpPr>
          <p:nvPr>
            <p:ph type="ctrTitle"/>
          </p:nvPr>
        </p:nvSpPr>
        <p:spPr>
          <a:xfrm>
            <a:off x="357158" y="1000108"/>
            <a:ext cx="4214842" cy="2714644"/>
          </a:xfrm>
        </p:spPr>
        <p:txBody>
          <a:bodyPr>
            <a:normAutofit/>
          </a:bodyPr>
          <a:lstStyle/>
          <a:p>
            <a:r>
              <a:rPr lang="es-ES" b="1" dirty="0">
                <a:latin typeface="Arial" pitchFamily="34" charset="0"/>
                <a:cs typeface="Arial" pitchFamily="34" charset="0"/>
              </a:rPr>
              <a:t>MONOPOLIO</a:t>
            </a:r>
            <a:r>
              <a:rPr lang="es-ES" b="1" dirty="0"/>
              <a:t> </a:t>
            </a:r>
            <a:endParaRPr lang="es-CO" dirty="0"/>
          </a:p>
        </p:txBody>
      </p:sp>
      <p:sp>
        <p:nvSpPr>
          <p:cNvPr id="3" name="2 Subtítulo"/>
          <p:cNvSpPr>
            <a:spLocks noGrp="1"/>
          </p:cNvSpPr>
          <p:nvPr>
            <p:ph type="subTitle" idx="1"/>
          </p:nvPr>
        </p:nvSpPr>
        <p:spPr>
          <a:xfrm>
            <a:off x="357158" y="4071942"/>
            <a:ext cx="4786346" cy="2352676"/>
          </a:xfrm>
        </p:spPr>
        <p:txBody>
          <a:bodyPr>
            <a:normAutofit/>
          </a:bodyPr>
          <a:lstStyle/>
          <a:p>
            <a:pPr algn="l"/>
            <a:r>
              <a:rPr lang="es-GT" sz="2400" dirty="0" smtClean="0"/>
              <a:t>Situación de un sector del mercado económico en la que un único vendedor o productor oferta el bien o servicio que la demanda requiere para cubrir sus necesidades en dicho sector. </a:t>
            </a:r>
            <a:endParaRPr lang="es-CO" sz="24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28596" y="1142984"/>
            <a:ext cx="7467600" cy="4525963"/>
          </a:xfrm>
        </p:spPr>
        <p:txBody>
          <a:bodyPr/>
          <a:lstStyle/>
          <a:p>
            <a:pPr lvl="0"/>
            <a:r>
              <a:rPr lang="es-ES" dirty="0" smtClean="0">
                <a:latin typeface="Arial" pitchFamily="34" charset="0"/>
                <a:cs typeface="Arial" pitchFamily="34" charset="0"/>
              </a:rPr>
              <a:t>La </a:t>
            </a:r>
            <a:r>
              <a:rPr lang="es-ES" dirty="0" smtClean="0">
                <a:latin typeface="Arial" pitchFamily="34" charset="0"/>
                <a:cs typeface="Arial" pitchFamily="34" charset="0"/>
              </a:rPr>
              <a:t>empresa puede modificar la cantidad de productos que ofrece con la finalidad de tener cierto control sobre el precio (normalmente disminuye su producción para aumentar sus ganancias con precios mayores).</a:t>
            </a:r>
            <a:endParaRPr lang="es-CO" dirty="0" smtClean="0">
              <a:latin typeface="Arial" pitchFamily="34" charset="0"/>
              <a:cs typeface="Arial" pitchFamily="34" charset="0"/>
            </a:endParaRPr>
          </a:p>
        </p:txBody>
      </p:sp>
      <p:pic>
        <p:nvPicPr>
          <p:cNvPr id="3" name="2 Imagen" descr="images (1).jpg"/>
          <p:cNvPicPr>
            <a:picLocks noChangeAspect="1"/>
          </p:cNvPicPr>
          <p:nvPr/>
        </p:nvPicPr>
        <p:blipFill>
          <a:blip r:embed="rId2"/>
          <a:srcRect l="34705"/>
          <a:stretch>
            <a:fillRect/>
          </a:stretch>
        </p:blipFill>
        <p:spPr>
          <a:xfrm>
            <a:off x="4713914" y="3857628"/>
            <a:ext cx="3663783" cy="2286016"/>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monopolio (2).jpg"/>
          <p:cNvPicPr>
            <a:picLocks noChangeAspect="1"/>
          </p:cNvPicPr>
          <p:nvPr/>
        </p:nvPicPr>
        <p:blipFill>
          <a:blip r:embed="rId2"/>
          <a:stretch>
            <a:fillRect/>
          </a:stretch>
        </p:blipFill>
        <p:spPr>
          <a:xfrm>
            <a:off x="5072066" y="2500306"/>
            <a:ext cx="3863587" cy="4214822"/>
          </a:xfrm>
          <a:prstGeom prst="rect">
            <a:avLst/>
          </a:prstGeom>
        </p:spPr>
      </p:pic>
      <p:sp>
        <p:nvSpPr>
          <p:cNvPr id="2" name="1 Marcador de contenido"/>
          <p:cNvSpPr>
            <a:spLocks noGrp="1"/>
          </p:cNvSpPr>
          <p:nvPr>
            <p:ph idx="1"/>
          </p:nvPr>
        </p:nvSpPr>
        <p:spPr>
          <a:xfrm>
            <a:off x="428596" y="428604"/>
            <a:ext cx="6286544" cy="4525963"/>
          </a:xfrm>
        </p:spPr>
        <p:txBody>
          <a:bodyPr/>
          <a:lstStyle/>
          <a:p>
            <a:pPr lvl="0"/>
            <a:r>
              <a:rPr lang="es-ES" sz="4400" dirty="0" smtClean="0">
                <a:latin typeface="Arial" pitchFamily="34" charset="0"/>
                <a:cs typeface="Arial" pitchFamily="34" charset="0"/>
              </a:rPr>
              <a:t>Desde </a:t>
            </a:r>
            <a:r>
              <a:rPr lang="es-ES" sz="4400" dirty="0" smtClean="0">
                <a:latin typeface="Arial" pitchFamily="34" charset="0"/>
                <a:cs typeface="Arial" pitchFamily="34" charset="0"/>
              </a:rPr>
              <a:t>luego, no hay competencia porque el productor monopolista controla todo el mercado.</a:t>
            </a:r>
            <a:endParaRPr lang="es-CO" sz="4400" dirty="0" smtClean="0">
              <a:latin typeface="Arial" pitchFamily="34" charset="0"/>
              <a:cs typeface="Arial" pitchFamily="34" charset="0"/>
            </a:endParaRPr>
          </a:p>
          <a:p>
            <a:pPr>
              <a:buNone/>
            </a:pPr>
            <a:endParaRPr lang="es-CO"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928670"/>
            <a:ext cx="7467600" cy="4525963"/>
          </a:xfrm>
        </p:spPr>
        <p:txBody>
          <a:bodyPr>
            <a:normAutofit fontScale="85000" lnSpcReduction="10000"/>
          </a:bodyPr>
          <a:lstStyle/>
          <a:p>
            <a:pPr>
              <a:buNone/>
            </a:pPr>
            <a:r>
              <a:rPr lang="es-GT" b="1" dirty="0" smtClean="0">
                <a:solidFill>
                  <a:schemeClr val="accent1"/>
                </a:solidFill>
              </a:rPr>
              <a:t>Una empresa monopolista, como cualquier </a:t>
            </a:r>
            <a:endParaRPr lang="es-GT" b="1" dirty="0" smtClean="0">
              <a:solidFill>
                <a:schemeClr val="accent1"/>
              </a:solidFill>
            </a:endParaRPr>
          </a:p>
          <a:p>
            <a:pPr>
              <a:buNone/>
            </a:pPr>
            <a:r>
              <a:rPr lang="es-GT" b="1" dirty="0" smtClean="0">
                <a:solidFill>
                  <a:schemeClr val="accent1"/>
                </a:solidFill>
              </a:rPr>
              <a:t>otro </a:t>
            </a:r>
            <a:r>
              <a:rPr lang="es-GT" b="1" dirty="0" smtClean="0">
                <a:solidFill>
                  <a:schemeClr val="accent1"/>
                </a:solidFill>
              </a:rPr>
              <a:t>negocio, tiene que enfrentarse a dos </a:t>
            </a:r>
            <a:endParaRPr lang="es-GT" b="1" dirty="0" smtClean="0">
              <a:solidFill>
                <a:schemeClr val="accent1"/>
              </a:solidFill>
            </a:endParaRPr>
          </a:p>
          <a:p>
            <a:pPr>
              <a:buNone/>
            </a:pPr>
            <a:r>
              <a:rPr lang="es-GT" b="1" dirty="0" smtClean="0">
                <a:solidFill>
                  <a:schemeClr val="accent1"/>
                </a:solidFill>
              </a:rPr>
              <a:t>fuerzas </a:t>
            </a:r>
            <a:r>
              <a:rPr lang="es-GT" b="1" dirty="0" smtClean="0">
                <a:solidFill>
                  <a:schemeClr val="accent1"/>
                </a:solidFill>
              </a:rPr>
              <a:t>determinantes: </a:t>
            </a:r>
            <a:endParaRPr lang="es-ES" b="1" dirty="0" smtClean="0">
              <a:solidFill>
                <a:schemeClr val="accent1"/>
              </a:solidFill>
            </a:endParaRPr>
          </a:p>
          <a:p>
            <a:pPr>
              <a:buNone/>
            </a:pPr>
            <a:endParaRPr lang="es-ES" dirty="0" smtClean="0"/>
          </a:p>
          <a:p>
            <a:pPr lvl="0"/>
            <a:r>
              <a:rPr lang="es-GT" dirty="0" smtClean="0"/>
              <a:t>Un conjunto de condiciones de demanda del bien o servicio que produce</a:t>
            </a:r>
            <a:endParaRPr lang="es-ES" dirty="0" smtClean="0"/>
          </a:p>
          <a:p>
            <a:pPr lvl="0"/>
            <a:endParaRPr lang="es-GT" dirty="0" smtClean="0"/>
          </a:p>
          <a:p>
            <a:pPr lvl="0"/>
            <a:r>
              <a:rPr lang="es-GT" dirty="0" smtClean="0"/>
              <a:t>Un </a:t>
            </a:r>
            <a:r>
              <a:rPr lang="es-GT" dirty="0" smtClean="0"/>
              <a:t>conjunto de condiciones de coste que determinan cuánto tiene que pagar por los recursos que necesita para producir y por el trabajo requerido por su producción. </a:t>
            </a:r>
            <a:endParaRPr lang="es-ES" dirty="0" smtClean="0"/>
          </a:p>
          <a:p>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GT" b="1" dirty="0" smtClean="0">
                <a:solidFill>
                  <a:schemeClr val="accent1"/>
                </a:solidFill>
              </a:rPr>
              <a:t>Diferencia entre Monopolio y Competencia </a:t>
            </a:r>
            <a:r>
              <a:rPr lang="es-GT" b="1" dirty="0" smtClean="0">
                <a:solidFill>
                  <a:schemeClr val="accent1"/>
                </a:solidFill>
              </a:rPr>
              <a:t>Perfecta</a:t>
            </a:r>
            <a:endParaRPr lang="es-ES" dirty="0">
              <a:solidFill>
                <a:schemeClr val="accent1"/>
              </a:solidFill>
            </a:endParaRPr>
          </a:p>
        </p:txBody>
      </p:sp>
      <p:sp>
        <p:nvSpPr>
          <p:cNvPr id="3" name="2 Marcador de contenido"/>
          <p:cNvSpPr>
            <a:spLocks noGrp="1"/>
          </p:cNvSpPr>
          <p:nvPr>
            <p:ph idx="1"/>
          </p:nvPr>
        </p:nvSpPr>
        <p:spPr/>
        <p:txBody>
          <a:bodyPr>
            <a:normAutofit/>
          </a:bodyPr>
          <a:lstStyle/>
          <a:p>
            <a:r>
              <a:rPr lang="es-GT" dirty="0" smtClean="0"/>
              <a:t>hay </a:t>
            </a:r>
            <a:r>
              <a:rPr lang="es-GT" dirty="0" smtClean="0"/>
              <a:t>un mayor margen para establecer el precio, aunque este control no sea absoluto. La empresa monopolista tiene mayor libertad para ajustar tanto el precio como la cantidad producida en su intento de maximizar beneficios.</a:t>
            </a:r>
            <a:endParaRPr lang="es-ES" dirty="0" smtClean="0"/>
          </a:p>
          <a:p>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pPr lvl="0"/>
            <a:r>
              <a:rPr lang="es-ES" b="1" dirty="0" smtClean="0">
                <a:solidFill>
                  <a:schemeClr val="accent1"/>
                </a:solidFill>
                <a:latin typeface="Arial" pitchFamily="34" charset="0"/>
                <a:cs typeface="Arial" pitchFamily="34" charset="0"/>
              </a:rPr>
              <a:t>Algunos ejemplos </a:t>
            </a:r>
            <a:r>
              <a:rPr lang="es-ES" b="1" dirty="0" smtClean="0">
                <a:solidFill>
                  <a:schemeClr val="accent1"/>
                </a:solidFill>
                <a:latin typeface="Arial" pitchFamily="34" charset="0"/>
                <a:cs typeface="Arial" pitchFamily="34" charset="0"/>
              </a:rPr>
              <a:t>de Monopolio en Colombia</a:t>
            </a:r>
            <a:endParaRPr lang="es-ES" dirty="0"/>
          </a:p>
        </p:txBody>
      </p:sp>
      <p:sp>
        <p:nvSpPr>
          <p:cNvPr id="2" name="1 Marcador de contenido"/>
          <p:cNvSpPr>
            <a:spLocks noGrp="1"/>
          </p:cNvSpPr>
          <p:nvPr>
            <p:ph idx="1"/>
          </p:nvPr>
        </p:nvSpPr>
        <p:spPr/>
        <p:txBody>
          <a:bodyPr/>
          <a:lstStyle/>
          <a:p>
            <a:r>
              <a:rPr lang="es-CO" dirty="0" smtClean="0"/>
              <a:t>Grupo </a:t>
            </a:r>
            <a:r>
              <a:rPr lang="es-CO" dirty="0" err="1" smtClean="0"/>
              <a:t>ardila</a:t>
            </a:r>
            <a:r>
              <a:rPr lang="es-CO" dirty="0" smtClean="0"/>
              <a:t> lulle</a:t>
            </a:r>
          </a:p>
          <a:p>
            <a:r>
              <a:rPr lang="es-ES" dirty="0" err="1" smtClean="0"/>
              <a:t>Coltabaco</a:t>
            </a:r>
            <a:endParaRPr lang="es-ES" dirty="0" smtClean="0"/>
          </a:p>
          <a:p>
            <a:r>
              <a:rPr lang="es-ES_tradnl" dirty="0" smtClean="0"/>
              <a:t>Grupo Aval</a:t>
            </a:r>
          </a:p>
          <a:p>
            <a:r>
              <a:rPr lang="es-ES_tradnl" dirty="0" smtClean="0"/>
              <a:t>Nacional de Chocolates</a:t>
            </a:r>
          </a:p>
          <a:p>
            <a:r>
              <a:rPr lang="es-CO" dirty="0" smtClean="0"/>
              <a:t>Grupo Santo Domingo</a:t>
            </a:r>
          </a:p>
          <a:p>
            <a:r>
              <a:rPr lang="es-ES" dirty="0" err="1" smtClean="0"/>
              <a:t>Phillip</a:t>
            </a:r>
            <a:r>
              <a:rPr lang="es-ES" dirty="0" smtClean="0"/>
              <a:t> </a:t>
            </a:r>
            <a:r>
              <a:rPr lang="es-ES" dirty="0" smtClean="0"/>
              <a:t>Morris</a:t>
            </a:r>
          </a:p>
          <a:p>
            <a:endParaRPr lang="es-CO"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solidFill>
                  <a:schemeClr val="accent1"/>
                </a:solidFill>
                <a:latin typeface="Arial" pitchFamily="34" charset="0"/>
                <a:cs typeface="Arial" pitchFamily="34" charset="0"/>
              </a:rPr>
              <a:t>Algunos ejemplos de </a:t>
            </a:r>
            <a:r>
              <a:rPr lang="es-ES" b="1" dirty="0" smtClean="0">
                <a:solidFill>
                  <a:schemeClr val="accent1"/>
                </a:solidFill>
                <a:latin typeface="Arial" pitchFamily="34" charset="0"/>
                <a:cs typeface="Arial" pitchFamily="34" charset="0"/>
              </a:rPr>
              <a:t>Monopolio en el mundo	</a:t>
            </a:r>
            <a:endParaRPr lang="es-ES" dirty="0"/>
          </a:p>
        </p:txBody>
      </p:sp>
      <p:sp>
        <p:nvSpPr>
          <p:cNvPr id="3" name="2 Marcador de contenido"/>
          <p:cNvSpPr>
            <a:spLocks noGrp="1"/>
          </p:cNvSpPr>
          <p:nvPr>
            <p:ph idx="1"/>
          </p:nvPr>
        </p:nvSpPr>
        <p:spPr/>
        <p:txBody>
          <a:bodyPr>
            <a:normAutofit fontScale="92500" lnSpcReduction="10000"/>
          </a:bodyPr>
          <a:lstStyle/>
          <a:p>
            <a:r>
              <a:rPr lang="es-ES_tradnl" dirty="0" smtClean="0"/>
              <a:t>Microsoft</a:t>
            </a:r>
          </a:p>
          <a:p>
            <a:r>
              <a:rPr lang="es-ES_tradnl" dirty="0" smtClean="0"/>
              <a:t>Google</a:t>
            </a:r>
          </a:p>
          <a:p>
            <a:r>
              <a:rPr lang="es-ES_tradnl" dirty="0" smtClean="0"/>
              <a:t>Coca-Cola</a:t>
            </a:r>
          </a:p>
          <a:p>
            <a:r>
              <a:rPr lang="es-ES_tradnl" dirty="0" smtClean="0"/>
              <a:t>Mc-</a:t>
            </a:r>
            <a:r>
              <a:rPr lang="es-ES_tradnl" dirty="0" err="1" smtClean="0"/>
              <a:t>Donals</a:t>
            </a:r>
            <a:endParaRPr lang="es-ES_tradnl" dirty="0" smtClean="0"/>
          </a:p>
          <a:p>
            <a:r>
              <a:rPr lang="es-ES_tradnl" dirty="0" smtClean="0"/>
              <a:t>UPS</a:t>
            </a:r>
          </a:p>
          <a:p>
            <a:r>
              <a:rPr lang="es-ES_tradnl" dirty="0" smtClean="0"/>
              <a:t>INTEL</a:t>
            </a:r>
          </a:p>
          <a:p>
            <a:r>
              <a:rPr lang="es-ES_tradnl" dirty="0" smtClean="0"/>
              <a:t>FIFA</a:t>
            </a:r>
          </a:p>
          <a:p>
            <a:r>
              <a:rPr lang="es-ES_tradnl" dirty="0" smtClean="0"/>
              <a:t>American </a:t>
            </a:r>
            <a:r>
              <a:rPr lang="es-ES_tradnl" dirty="0" err="1" smtClean="0"/>
              <a:t>Airlines</a:t>
            </a:r>
            <a:endParaRPr lang="es-ES_tradnl" dirty="0" smtClean="0"/>
          </a:p>
          <a:p>
            <a:r>
              <a:rPr lang="es-ES_tradnl" dirty="0" err="1" smtClean="0"/>
              <a:t>Disneyland</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IMAGEN-4417716-1.jpg"/>
          <p:cNvPicPr>
            <a:picLocks noChangeAspect="1"/>
          </p:cNvPicPr>
          <p:nvPr/>
        </p:nvPicPr>
        <p:blipFill>
          <a:blip r:embed="rId2"/>
          <a:stretch>
            <a:fillRect/>
          </a:stretch>
        </p:blipFill>
        <p:spPr>
          <a:xfrm>
            <a:off x="1500166" y="2857496"/>
            <a:ext cx="7493000" cy="3810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2 Marcador de contenido"/>
          <p:cNvSpPr>
            <a:spLocks noGrp="1"/>
          </p:cNvSpPr>
          <p:nvPr>
            <p:ph idx="1"/>
          </p:nvPr>
        </p:nvSpPr>
        <p:spPr>
          <a:xfrm>
            <a:off x="428596" y="142852"/>
            <a:ext cx="8229600" cy="4525963"/>
          </a:xfrm>
        </p:spPr>
        <p:txBody>
          <a:bodyPr/>
          <a:lstStyle/>
          <a:p>
            <a:r>
              <a:rPr lang="es-ES" dirty="0">
                <a:latin typeface="Arial" pitchFamily="34" charset="0"/>
                <a:cs typeface="Arial" pitchFamily="34" charset="0"/>
              </a:rPr>
              <a:t>Para </a:t>
            </a:r>
            <a:r>
              <a:rPr lang="es-ES" dirty="0" smtClean="0">
                <a:latin typeface="Arial" pitchFamily="34" charset="0"/>
                <a:cs typeface="Arial" pitchFamily="34" charset="0"/>
              </a:rPr>
              <a:t>que un </a:t>
            </a:r>
            <a:r>
              <a:rPr lang="es-ES" dirty="0">
                <a:latin typeface="Arial" pitchFamily="34" charset="0"/>
                <a:cs typeface="Arial" pitchFamily="34" charset="0"/>
              </a:rPr>
              <a:t>monopolio sea eficaz no tiene que existir ningún tipo de producto sustituto o alternativo </a:t>
            </a:r>
            <a:r>
              <a:rPr lang="es-ES" dirty="0" smtClean="0">
                <a:latin typeface="Arial" pitchFamily="34" charset="0"/>
                <a:cs typeface="Arial" pitchFamily="34" charset="0"/>
              </a:rPr>
              <a:t>para el </a:t>
            </a:r>
            <a:r>
              <a:rPr lang="es-ES" dirty="0">
                <a:latin typeface="Arial" pitchFamily="34" charset="0"/>
                <a:cs typeface="Arial" pitchFamily="34" charset="0"/>
              </a:rPr>
              <a:t>bien o servicio que oferta el </a:t>
            </a:r>
            <a:r>
              <a:rPr lang="es-ES" dirty="0" smtClean="0">
                <a:latin typeface="Arial" pitchFamily="34" charset="0"/>
                <a:cs typeface="Arial" pitchFamily="34" charset="0"/>
              </a:rPr>
              <a:t>monopolista</a:t>
            </a:r>
            <a:r>
              <a:rPr lang="es-ES" dirty="0">
                <a:latin typeface="Arial" pitchFamily="34" charset="0"/>
                <a:cs typeface="Arial" pitchFamily="34" charset="0"/>
              </a:rPr>
              <a:t>, y no debe existir la más mínima amenaza </a:t>
            </a:r>
            <a:r>
              <a:rPr lang="es-ES" dirty="0" smtClean="0">
                <a:latin typeface="Arial" pitchFamily="34" charset="0"/>
                <a:cs typeface="Arial" pitchFamily="34" charset="0"/>
              </a:rPr>
              <a:t>de entrada </a:t>
            </a:r>
            <a:r>
              <a:rPr lang="es-ES" dirty="0">
                <a:latin typeface="Arial" pitchFamily="34" charset="0"/>
                <a:cs typeface="Arial" pitchFamily="34" charset="0"/>
              </a:rPr>
              <a:t>de otro competidor en ese mercado. Esto permite al monopolista el</a:t>
            </a:r>
            <a:r>
              <a:rPr lang="es-ES" dirty="0">
                <a:solidFill>
                  <a:schemeClr val="bg2"/>
                </a:solidFill>
                <a:latin typeface="Arial" pitchFamily="34" charset="0"/>
                <a:cs typeface="Arial" pitchFamily="34" charset="0"/>
              </a:rPr>
              <a:t> control de </a:t>
            </a:r>
            <a:r>
              <a:rPr lang="es-ES" dirty="0" smtClean="0">
                <a:solidFill>
                  <a:schemeClr val="bg2"/>
                </a:solidFill>
                <a:latin typeface="Arial" pitchFamily="34" charset="0"/>
                <a:cs typeface="Arial" pitchFamily="34" charset="0"/>
              </a:rPr>
              <a:t>los precios</a:t>
            </a:r>
            <a:r>
              <a:rPr lang="es-ES" dirty="0">
                <a:solidFill>
                  <a:schemeClr val="bg2"/>
                </a:solidFill>
                <a:latin typeface="Arial" pitchFamily="34" charset="0"/>
                <a:cs typeface="Arial" pitchFamily="34" charset="0"/>
              </a:rPr>
              <a:t>.</a:t>
            </a:r>
            <a:r>
              <a:rPr lang="es-ES" dirty="0">
                <a:latin typeface="Arial" pitchFamily="34" charset="0"/>
                <a:cs typeface="Arial" pitchFamily="34" charset="0"/>
              </a:rPr>
              <a:t> </a:t>
            </a:r>
            <a:endParaRPr lang="es-CO" dirty="0">
              <a:latin typeface="Arial" pitchFamily="34" charset="0"/>
              <a:cs typeface="Arial" pitchFamily="34" charset="0"/>
            </a:endParaRPr>
          </a:p>
          <a:p>
            <a:endParaRPr lang="es-CO"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GT" b="1" dirty="0" smtClean="0">
                <a:solidFill>
                  <a:schemeClr val="accent1"/>
                </a:solidFill>
              </a:rPr>
              <a:t>¿</a:t>
            </a:r>
            <a:r>
              <a:rPr lang="es-GT" b="1" dirty="0" smtClean="0">
                <a:solidFill>
                  <a:schemeClr val="accent1"/>
                </a:solidFill>
              </a:rPr>
              <a:t>Qué </a:t>
            </a:r>
            <a:r>
              <a:rPr lang="es-GT" b="1" dirty="0" smtClean="0">
                <a:solidFill>
                  <a:schemeClr val="accent1"/>
                </a:solidFill>
              </a:rPr>
              <a:t>sucede con el Precio en el Monopolio?</a:t>
            </a:r>
            <a:endParaRPr lang="es-ES" b="1" dirty="0">
              <a:solidFill>
                <a:schemeClr val="accent1"/>
              </a:solidFill>
            </a:endParaRPr>
          </a:p>
        </p:txBody>
      </p:sp>
      <p:sp>
        <p:nvSpPr>
          <p:cNvPr id="3" name="2 Marcador de contenido"/>
          <p:cNvSpPr>
            <a:spLocks noGrp="1"/>
          </p:cNvSpPr>
          <p:nvPr>
            <p:ph idx="1"/>
          </p:nvPr>
        </p:nvSpPr>
        <p:spPr/>
        <p:txBody>
          <a:bodyPr>
            <a:normAutofit/>
          </a:bodyPr>
          <a:lstStyle/>
          <a:p>
            <a:r>
              <a:rPr lang="es-GT" dirty="0" smtClean="0"/>
              <a:t>Cuando en un mercado, hay solo una empresa, es muy probable que la empresa pueda fijar libremente sus precios</a:t>
            </a:r>
            <a:r>
              <a:rPr lang="es-GT" dirty="0" smtClean="0"/>
              <a:t>.</a:t>
            </a:r>
          </a:p>
          <a:p>
            <a:endParaRPr lang="es-GT" dirty="0" smtClean="0"/>
          </a:p>
        </p:txBody>
      </p:sp>
      <p:pic>
        <p:nvPicPr>
          <p:cNvPr id="4" name="3 Imagen" descr="images (2).jpg"/>
          <p:cNvPicPr>
            <a:picLocks noChangeAspect="1"/>
          </p:cNvPicPr>
          <p:nvPr/>
        </p:nvPicPr>
        <p:blipFill>
          <a:blip r:embed="rId2">
            <a:clrChange>
              <a:clrFrom>
                <a:srgbClr val="FFFFFF"/>
              </a:clrFrom>
              <a:clrTo>
                <a:srgbClr val="FFFFFF">
                  <a:alpha val="0"/>
                </a:srgbClr>
              </a:clrTo>
            </a:clrChange>
          </a:blip>
          <a:stretch>
            <a:fillRect/>
          </a:stretch>
        </p:blipFill>
        <p:spPr>
          <a:xfrm>
            <a:off x="4572000" y="3571876"/>
            <a:ext cx="2171700" cy="21050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monopolio-1.jpg"/>
          <p:cNvPicPr>
            <a:picLocks noChangeAspect="1"/>
          </p:cNvPicPr>
          <p:nvPr/>
        </p:nvPicPr>
        <p:blipFill>
          <a:blip r:embed="rId2">
            <a:clrChange>
              <a:clrFrom>
                <a:srgbClr val="FFFFFF"/>
              </a:clrFrom>
              <a:clrTo>
                <a:srgbClr val="FFFFFF">
                  <a:alpha val="0"/>
                </a:srgbClr>
              </a:clrTo>
            </a:clrChange>
          </a:blip>
          <a:stretch>
            <a:fillRect/>
          </a:stretch>
        </p:blipFill>
        <p:spPr>
          <a:xfrm>
            <a:off x="4166762" y="0"/>
            <a:ext cx="4977238" cy="4857784"/>
          </a:xfrm>
          <a:prstGeom prst="rect">
            <a:avLst/>
          </a:prstGeom>
        </p:spPr>
      </p:pic>
      <p:sp>
        <p:nvSpPr>
          <p:cNvPr id="5" name="4 Marcador de contenido"/>
          <p:cNvSpPr>
            <a:spLocks noGrp="1"/>
          </p:cNvSpPr>
          <p:nvPr>
            <p:ph idx="1"/>
          </p:nvPr>
        </p:nvSpPr>
        <p:spPr>
          <a:xfrm>
            <a:off x="0" y="2143116"/>
            <a:ext cx="7572396" cy="4525963"/>
          </a:xfrm>
        </p:spPr>
        <p:txBody>
          <a:bodyPr>
            <a:normAutofit/>
          </a:bodyPr>
          <a:lstStyle/>
          <a:p>
            <a:pPr>
              <a:buNone/>
            </a:pPr>
            <a:r>
              <a:rPr lang="es-ES" sz="5400" b="1" dirty="0" smtClean="0">
                <a:solidFill>
                  <a:schemeClr val="accent1"/>
                </a:solidFill>
                <a:latin typeface="Arial" pitchFamily="34" charset="0"/>
                <a:cs typeface="Arial" pitchFamily="34" charset="0"/>
              </a:rPr>
              <a:t>Para </a:t>
            </a:r>
            <a:r>
              <a:rPr lang="es-ES" sz="5400" b="1" dirty="0" smtClean="0">
                <a:solidFill>
                  <a:schemeClr val="accent1"/>
                </a:solidFill>
                <a:latin typeface="Arial" pitchFamily="34" charset="0"/>
                <a:cs typeface="Arial" pitchFamily="34" charset="0"/>
              </a:rPr>
              <a:t>ejercer un poder </a:t>
            </a:r>
          </a:p>
          <a:p>
            <a:pPr>
              <a:buNone/>
            </a:pPr>
            <a:r>
              <a:rPr lang="es-ES" sz="5400" b="1" dirty="0" smtClean="0">
                <a:solidFill>
                  <a:schemeClr val="accent1"/>
                </a:solidFill>
                <a:latin typeface="Arial" pitchFamily="34" charset="0"/>
                <a:cs typeface="Arial" pitchFamily="34" charset="0"/>
              </a:rPr>
              <a:t>m</a:t>
            </a:r>
            <a:r>
              <a:rPr lang="es-ES" sz="5400" b="1" dirty="0" smtClean="0">
                <a:solidFill>
                  <a:schemeClr val="accent1"/>
                </a:solidFill>
                <a:latin typeface="Arial" pitchFamily="34" charset="0"/>
                <a:cs typeface="Arial" pitchFamily="34" charset="0"/>
              </a:rPr>
              <a:t>onopolista se tienen </a:t>
            </a:r>
          </a:p>
          <a:p>
            <a:pPr>
              <a:buNone/>
            </a:pPr>
            <a:r>
              <a:rPr lang="es-ES" sz="5400" b="1" dirty="0" smtClean="0">
                <a:solidFill>
                  <a:schemeClr val="accent1"/>
                </a:solidFill>
                <a:latin typeface="Arial" pitchFamily="34" charset="0"/>
                <a:cs typeface="Arial" pitchFamily="34" charset="0"/>
              </a:rPr>
              <a:t>que </a:t>
            </a:r>
            <a:r>
              <a:rPr lang="es-ES" sz="5400" b="1" dirty="0" smtClean="0">
                <a:solidFill>
                  <a:schemeClr val="accent1"/>
                </a:solidFill>
                <a:latin typeface="Arial" pitchFamily="34" charset="0"/>
                <a:cs typeface="Arial" pitchFamily="34" charset="0"/>
              </a:rPr>
              <a:t>dar </a:t>
            </a:r>
            <a:r>
              <a:rPr lang="es-ES" sz="5400" b="1" dirty="0" smtClean="0">
                <a:solidFill>
                  <a:schemeClr val="accent1"/>
                </a:solidFill>
                <a:latin typeface="Arial" pitchFamily="34" charset="0"/>
                <a:cs typeface="Arial" pitchFamily="34" charset="0"/>
              </a:rPr>
              <a:t>una </a:t>
            </a:r>
            <a:r>
              <a:rPr lang="es-ES" sz="5400" b="1" dirty="0" smtClean="0">
                <a:solidFill>
                  <a:schemeClr val="accent1"/>
                </a:solidFill>
                <a:latin typeface="Arial" pitchFamily="34" charset="0"/>
                <a:cs typeface="Arial" pitchFamily="34" charset="0"/>
              </a:rPr>
              <a:t>serie de </a:t>
            </a:r>
            <a:endParaRPr lang="es-ES" sz="5400" b="1" dirty="0" smtClean="0">
              <a:solidFill>
                <a:schemeClr val="accent1"/>
              </a:solidFill>
              <a:latin typeface="Arial" pitchFamily="34" charset="0"/>
              <a:cs typeface="Arial" pitchFamily="34" charset="0"/>
            </a:endParaRPr>
          </a:p>
          <a:p>
            <a:pPr>
              <a:buNone/>
            </a:pPr>
            <a:r>
              <a:rPr lang="es-ES" sz="5400" b="1" dirty="0" smtClean="0">
                <a:solidFill>
                  <a:schemeClr val="accent1"/>
                </a:solidFill>
                <a:latin typeface="Arial" pitchFamily="34" charset="0"/>
                <a:cs typeface="Arial" pitchFamily="34" charset="0"/>
              </a:rPr>
              <a:t>condiciones</a:t>
            </a:r>
            <a:r>
              <a:rPr lang="es-ES" sz="5400" b="1" dirty="0" smtClean="0">
                <a:solidFill>
                  <a:schemeClr val="accent1"/>
                </a:solidFill>
                <a:latin typeface="Arial" pitchFamily="34" charset="0"/>
                <a:cs typeface="Arial" pitchFamily="34" charset="0"/>
              </a:rPr>
              <a:t>: </a:t>
            </a:r>
            <a:endParaRPr lang="es-CO" sz="5400" dirty="0" smtClean="0">
              <a:solidFill>
                <a:schemeClr val="accent1"/>
              </a:solidFill>
              <a:latin typeface="Arial" pitchFamily="34" charset="0"/>
              <a:cs typeface="Arial" pitchFamily="34" charset="0"/>
            </a:endParaRPr>
          </a:p>
          <a:p>
            <a:endParaRPr lang="es-CO"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monopolio-copia-copia (1).jpg"/>
          <p:cNvPicPr>
            <a:picLocks noChangeAspect="1"/>
          </p:cNvPicPr>
          <p:nvPr/>
        </p:nvPicPr>
        <p:blipFill>
          <a:blip r:embed="rId2"/>
          <a:srcRect l="16667" t="12500" r="21701" b="6944"/>
          <a:stretch>
            <a:fillRect/>
          </a:stretch>
        </p:blipFill>
        <p:spPr>
          <a:xfrm>
            <a:off x="3286116" y="1714488"/>
            <a:ext cx="5072098" cy="41434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1 Marcador de contenido"/>
          <p:cNvSpPr>
            <a:spLocks noGrp="1"/>
          </p:cNvSpPr>
          <p:nvPr>
            <p:ph idx="1"/>
          </p:nvPr>
        </p:nvSpPr>
        <p:spPr>
          <a:xfrm>
            <a:off x="0" y="0"/>
            <a:ext cx="7467600" cy="4525963"/>
          </a:xfrm>
        </p:spPr>
        <p:txBody>
          <a:bodyPr/>
          <a:lstStyle/>
          <a:p>
            <a:r>
              <a:rPr lang="es-ES" sz="4400" dirty="0" smtClean="0">
                <a:latin typeface="Arial" pitchFamily="34" charset="0"/>
                <a:cs typeface="Arial" pitchFamily="34" charset="0"/>
              </a:rPr>
              <a:t>Control </a:t>
            </a:r>
            <a:r>
              <a:rPr lang="es-ES" sz="4400" dirty="0" smtClean="0">
                <a:latin typeface="Arial" pitchFamily="34" charset="0"/>
                <a:cs typeface="Arial" pitchFamily="34" charset="0"/>
              </a:rPr>
              <a:t>de un recurso indispensable para obtener el producto </a:t>
            </a:r>
            <a:endParaRPr lang="es-CO" sz="4400" dirty="0" smtClean="0">
              <a:latin typeface="Arial" pitchFamily="34" charset="0"/>
              <a:cs typeface="Arial" pitchFamily="34" charset="0"/>
            </a:endParaRPr>
          </a:p>
          <a:p>
            <a:endParaRPr lang="es-CO"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cumentos necesarios\Mis imágenes\robot_red.jpg"/>
          <p:cNvPicPr>
            <a:picLocks noChangeAspect="1" noChangeArrowheads="1"/>
          </p:cNvPicPr>
          <p:nvPr/>
        </p:nvPicPr>
        <p:blipFill>
          <a:blip r:embed="rId2"/>
          <a:srcRect/>
          <a:stretch>
            <a:fillRect/>
          </a:stretch>
        </p:blipFill>
        <p:spPr bwMode="auto">
          <a:xfrm>
            <a:off x="4643438" y="1571612"/>
            <a:ext cx="4214874" cy="3643338"/>
          </a:xfrm>
          <a:prstGeom prst="rect">
            <a:avLst/>
          </a:prstGeom>
          <a:noFill/>
        </p:spPr>
      </p:pic>
      <p:sp>
        <p:nvSpPr>
          <p:cNvPr id="2" name="1 Marcador de contenido"/>
          <p:cNvSpPr>
            <a:spLocks noGrp="1"/>
          </p:cNvSpPr>
          <p:nvPr>
            <p:ph sz="quarter" idx="2"/>
          </p:nvPr>
        </p:nvSpPr>
        <p:spPr/>
        <p:txBody>
          <a:bodyPr>
            <a:normAutofit lnSpcReduction="10000"/>
          </a:bodyPr>
          <a:lstStyle/>
          <a:p>
            <a:r>
              <a:rPr lang="es-ES" dirty="0" smtClean="0">
                <a:latin typeface="Arial" pitchFamily="34" charset="0"/>
                <a:cs typeface="Arial" pitchFamily="34" charset="0"/>
              </a:rPr>
              <a:t>Disponer </a:t>
            </a:r>
            <a:r>
              <a:rPr lang="es-ES" dirty="0" smtClean="0">
                <a:latin typeface="Arial" pitchFamily="34" charset="0"/>
                <a:cs typeface="Arial" pitchFamily="34" charset="0"/>
              </a:rPr>
              <a:t>de una tecnología específica que permita a la empresa o compañía producir, a precios razonables, toda la cantidad necesaria para abastecer el mercado; esta situación a veces se denomina monopolio ‘natural’.</a:t>
            </a:r>
            <a:endParaRPr lang="es-CO" dirty="0" smtClean="0">
              <a:latin typeface="Arial" pitchFamily="34" charset="0"/>
              <a:cs typeface="Arial" pitchFamily="34" charset="0"/>
            </a:endParaRPr>
          </a:p>
          <a:p>
            <a:endParaRPr lang="es-CO"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28596" y="571481"/>
            <a:ext cx="6689015" cy="3143272"/>
          </a:xfrm>
        </p:spPr>
        <p:txBody>
          <a:bodyPr>
            <a:normAutofit/>
          </a:bodyPr>
          <a:lstStyle/>
          <a:p>
            <a:r>
              <a:rPr lang="es-ES" sz="4000" dirty="0" smtClean="0">
                <a:latin typeface="Arial" pitchFamily="34" charset="0"/>
                <a:cs typeface="Arial" pitchFamily="34" charset="0"/>
              </a:rPr>
              <a:t>Disponer </a:t>
            </a:r>
            <a:r>
              <a:rPr lang="es-ES" sz="4000" dirty="0" smtClean="0">
                <a:latin typeface="Arial" pitchFamily="34" charset="0"/>
                <a:cs typeface="Arial" pitchFamily="34" charset="0"/>
              </a:rPr>
              <a:t>del derecho a desarrollar una patente sobre un producto o un proceso productivo.</a:t>
            </a:r>
            <a:endParaRPr lang="es-CO" sz="4000" dirty="0" smtClean="0">
              <a:latin typeface="Arial" pitchFamily="34" charset="0"/>
              <a:cs typeface="Arial" pitchFamily="34" charset="0"/>
            </a:endParaRPr>
          </a:p>
        </p:txBody>
      </p:sp>
      <p:sp>
        <p:nvSpPr>
          <p:cNvPr id="30722" name="AutoShape 2" descr="data:image/jpg;base64,/9j/4AAQSkZJRgABAQAAAQABAAD/2wCEAAkGBhISERQTExQWFRUWFxUVFhgVFxUWFRcYFhUXFBcWFRgXHSYeFxojGRUUHy8gIycpLCwsFR4xNTAqNSYrLCkBCQoKDgwOGg8PGiocHBwpKSkpKSkpKSkpKSksKSwpKSkpKSkpLCksLCkpKSkpLCwpKSkpKSkpLCksKSkpKSkpKf/AABEIAI0AyAMBIgACEQEDEQH/xAAcAAACAgMBAQAAAAAAAAAAAAADBQQGAQIHAAj/xAA7EAABAwIFAQUGBQMEAgMAAAABAAIRAyEEBRIxQVEGImFxgRMykbHR8EJSocHhI4LxB2KSonLCFBUW/8QAGQEAAwEBAQAAAAAAAAAAAAAAAgMEAQUA/8QAJhEAAgICAgIBAwUAAAAAAAAAAAECEQMhEjFBUQQiQmETFFJxkf/aAAwDAQACEQMRAD8AovZ3HAzff5qz0aw6rm+C10zqNh0Ks+XZmwx3h8Vz80Kdo6eDKmqZbKb5Umm1J6Oa0miXPaPVSKFWtibUQWU+arxH/Bp3Soxk+h8pRXknV8e2nA3cdmi5K0ZlLqxBq7bimPd/u6phgcso0RI7zz7z3XcfLp5I78xAHdH1VkMNbeyOee9ILSptpji3wC2NckWt1KXmvJ21O6cIrKpJgfx5DqqEiZyJTa4A6fMoFfNgBJMDgck+SEwsdU0zLhv0Hmevgi12sZeBbY9PJboBsBSxVVzpI0t6H3j59E9y3EAjQWhw+SX4DAPrX91nJNreZ2TalVp0WxTiw947fygySig4wchg+kBDQBA2ELUU0uwmeBx0Ps48nnpCZpiYpx3s1NJcEzvM3VMVW1mXCo9pOwAa4tAA4EBd8D1899p8K9mPxLWy2Kz3T/5HUN+IK1SoyguBwvtHtbMAm7ug5VqHaKnhh7PD0NUW1POmY5gCUhynD4mx/qEcEOMekWVrwOAqGCS71h3zC9J/yGwj6YuqdvMVxSpAf3/VCb23xXNOn8HfVWyphAACWNP9oHG6PhcLRcJ0t8bCP8IOUPQzhL2U2p2wxLhpDWCegd+6j5jjThcP7SoQa1RznMB3nYPPgPnCuGb4ttNsUqYBM98tEDxHVcm7SUcQapqVnF87Oi0cCBZoW8l4VAO15sUudJk7n9fHzWqNhcI6oYaPoE/weTtp3Ped4oJSSASbFWCydz7nut/UryfVqzWCXGPvosJfJh8EVmnSL7klb1aERC9hqsiEelh3PMNEom6PJWXnsn2Wp02a6rQ+pYibhoPTqrSap+HA4VX7NYl9INp1TPR3ToFY3Dpz6wmwcZK0ZLktM9VqD8SBVDtxt4LDhFnmR1WHYoUxc93rwjMDUquwbtF/FYxLHEBofoG7oHfPkeFHwoqVX/0WnTy5wt6DlWHDZA0DXXfDeAdz9UMpKPZqi30KMBhj7tJpjoL36k8lNHYFrSDWuRcMbdx8xwp5xhjTQaKbfzEd8+XRApsbT2u43k3J9VNLNKWolEcCjuX+GWVXu71SzR7tNvugf7o3Ki18SSbi3EcIdRz9RdJ6QdvJbDveB6LFGg5Ss1dTBjnofp0UvBZw6n3aklnDunmovu+78F4EOHzCNOhUoqQ/xePp06TqznDQxpcTPAE29beq4hjcc/E131X+89xMdBw0eQgJ922zSAMMwkAw+o3gflb+6VZFgdTwqsa8kklTosWR4AgSJFht18lZ8MeDvshZfhdIEJo3DiEmbspgqRHxlOWgDeY+NpWMNh2lgtY3842J8J4R/wD4tjMibQen3Ky54At6IYxtnsk6VEHMMEKo0kkReQqpmmVaSWOGpp/VXYtAH6qqZxTfrJdsfd6AdPNOfQiDKLjcsqYZxqUbt5bGwUKt2icRZoB+KudRirecZCHS5lndOD/KU17Df4K3WrOcZJleWXUy2xF15aqA2N8r7POcdT7N/U/RWjCYNrBDRHzPmt2hEaVzpzcjqQxqJs5gIhSsrxFXSSbtadJ/N4ago4U/KcxFF5kAsdAeI+BR4cnFmZsfNWuxiMpqVmSzfiRITDKexcQ+s7WRy6zR5N2TbKcZTo0yYL2m7I4B4PgFIxNN9fvE938o29VXLI30SKNdgvbMaNFASeXRA9EtxmoG/edvqPA6JqKYZ3W+8V7FANAaBqc7YdfE+CB4/fYcciTpCMV3e8NuRyPJZke8TJ4W+Owxom0uP4unkhBzXbC3I6JSfF0yhpTVozTxQNnc8rSu24mfAj9kSrSEfuluZZwzDQHd4n3Wjfz8AnJiBiawFneh6+fRR8ZixTY55sGDUT18usqFlueU650xodvpdcEf7Sq122zI6fYMdfUHOHDQJhrv0MeC1V5MfQhrYh1aq6o73nkn47D0FvRdE7Ldng1gcSCSJXPcta8EFwDo8T8l03InB7WlsjSLg/RUSkuNJk0Iu7Y7FEDZbBknwQxU4Iut6mIazS11tX3dTlHgzWqX6WQWN5+CkVgDZaEJy0iZ7dgKqhYmiHAgqY48IFVqIBoqmPwhpkjjgpNi3wCrrjKIcNJ2Ko+eYZ1MwdjseqXk0rHY3eiuZi3VfleRawXlPyY2kWhpRGBBY5Gaoy9BmrcU5WrGLerXDRf4LKsK6HXZ7ORQOioZpuNp/CT+ytDs1FF0N7zHbEXAK5XVxBebq99jaDm0PaVfcn+mDufHyV+B6pnN+Qrdx0WKRTBe7d2w5vsAtGDTL3e+bR0HRZp0yT7Wpv8Agb08fNaVKk3KYxa0aSDul2NwJBllvDhTzRkyoWbZwzDUjUqG2wby48NH3shkk1sZCbT0Ic+7SDDsDQJqu2admj85+iphxBfU11HFzjuT8vAIOMxrq9V9V/vOO3AGwA8AECo5LWh8new2Lrn2o0OLdMGRvPh0TPLuzb6xL9UkmSTMk9Uly6kX1PMrsWQYFlOmCeiDJPirDxQ5dlTwnZItdBvBVow2XBgtZMmV6bySLHVHwsk1Xthg2YgUX1BOztI1NaRw4hSvJKRaoKPgaUqoBAcI6dP4WlTCFx1x6HopVdrKjgWuBESCCCL7RC3Li3xH3wqcLclciHPxi/pAso/FDrsKlh4OyFUViZE0L3Gd0F9vJS61FRS4jdMFsC9spXmeWNqtLT8ehTV7OiA4yiWwemc2zXJn0Te7eo/fovK94rDhwIItyvJLwoasrKdRqowx4GwS5rlsFDxLFlaQy/8AsTFkIEk3QaYUvB4c1HhreUyMdgSm+2Msgyf2z5dam27j16NXRcNRmHEQ1tmN4hL8ny9rWtEQ1v8A2PUpk/FAmOFQlxJ23IzXeXFCRCfv6qu5124weHcGOf7R3LaUP0/+RmPTdePWPh4LlHbDOXYjEvv/AE6RLGdCR7zvMn9AmuZf6huqNIoDQ0/iPvx4cMVV0GoQB9/VDJjIKzZtF2jVFlCxNSAndPBu2nZQM3yp2nW0bXPOyVyKnjdWWXsd2ac8Co6R0H8K0Z1hnVGCmHljRd521RsBHH0Va7DdoCNIloPSb/wrXnDfahsWkkGNtpuoptt7Ohiio9dFWwmUEuIaSRN9Jj1IU/8A/HN/L+gViyyi2m0DTB5/yijM6ofpFNpE+9rPpFkLddDpSvrwROy+Qmi54mWu4iII5Cd4imW7GfNSGDRdQ62JBV2JNKmcXPNTnYKrVJEtAmebWWwqmY3QyC4+CIWaR9N1RdE72Ye1R6lOUf2k7rV6YmLaF1RpagvE+aYPChVqPIRoAiPtuvIhdNivLQTmjAjMKwWdFguje3wHzXORa1QdqunZDJ4BqPETwd1WMlxmGZL6j2zxJmPQcqVV/wBSm0wW0aZeSRd/db5wLnyVMIUrESl4OjVKwiTAaNybDzJ4VSz3/UbDUgW0v6z+rbUx/dz/AGyudZv2lxOJP9V5LNwxvdYPJo39VAaz7+9/vxTEgXL0Os47X4rEy1z9LPyU5a31i7vVJ20/v7+7qRTwZ+49Z6et/wDimOHwXMb7cT4dfh/6hY2kYotkPC0CDfbny/N/J/cK+ZT2O7msne7SOQeQq/QwXhYX2A6E93YG4NzNxbuhXbsxiyaBpG+g92/4HSRc3IBDgOIhSfIk+No6PxIpOiNR7KBpEmT5/NM6WTtiI+in4HAxckuBuLzCnmAoeTOi/RQ63Yo0q2ujOkmS38vl1CtAokgAA90DUYtJG3wCZOe1aNxLBYmJ3m6Ftt7CTdUkRHUy7ewA+9kxwNNsBxBHSefFZDA7TG15KJiRaAn4YcnbJfkZaXFAsVW+Hgl+jUUR8zZScPRAHir1o5zNaTYRHPWX2UWpjGUxrebEx/Kz+zKvoxVEeaEKim1WBwkEGbghQatIhOQpmXXQXhe9os6gUYDIlaiCsorwvLwNHGMVnhmGADxO/p0UF1Jz5cS4wCTuflstcPRLnWG5tEm3oCUyxRbTZpFybSAyPGfeO/iElJR6GNuW2K9HSy2E8/Hj/C8G+nz/AE5Ce1KDRTmAABeIvIgyQesG7yb7BG3RkY2K2US4WgX35n9yBxumWHwl4Ik8fl2kxpkkReJsA6VBwLxrAaDB3Di248ASBvsDbzVgoUySDckxuDBvYEQDB2iGjcBvKCUqDhCzWjhOdo6x3SOCfdb+pOl/VMaWG8N+DN+IM9524E2F3rf2YBkXESJi4jboDGmzQT/UKksp3jx3PU90GCd/fMmSeiRKRVGFHqTNoPNj8jYQN3HujkXTTIYbWaOHBzfm5vw0kbk95Q6bJ9bfHrPQD+FIwbiKjHdHtdzu43+EfwltclQyL4uy2HFNadJezUPw6hI6WQcbmtKkNVV7WD/cQJ8uqi47JKdSo2rA1tgahFwNg7qEbMcvpV6bqdVgLXGbWLT+Zp4KV+2fL8FC+VDjfkSV+3WHJhgfU8QNLfQuufgoDu11d9XTTpBkEWd33EfJSqPYOkxzXUqkwbioNx4OVjp5bSYQ4NGptwefj0WfoO6KV8vEo32Dy3tExkU69Qe0I1R3QWg7DSEzGJFS7XAhVLN+xDK7qlVriKj7ku71wCBHTfhVE5HmuDdqpuNVo/KdX/UqvHFRVejk5pOcnJdM7FRYFiqZ2VT7I9sKuImlXpPp1B+KCGu59FadkYswKX6qqdoMd7SpA91th08SrFm+L0Uz1dYeXKplZT5peCrBD7idkufmidDu9TP/AF8vBW2GvEi4IsueOanHZ3PNB9m8907E8Hp5LcOX7WD8jDa5RHuIw8KM6yaag4SLg/AqNUoCVemc96I4FrryX9oM1FBkD33WaOnisoXkinTNWOT2jkeDptFzBP8AiLc/AoeNqSZP7kgdLm36KLTrGPv7P6o9JwmTaLx8+P2HmhWtmt2qQww2EaGgkCd73nrANjboHouPePYOdts2Sb7iB1iIt3fIoDsRqETAJA6l0GL9bHku8lrnmIAaymNhJ447o2Aj0ieiGthuktAMin2sXHWDp2jmW/NWgjQ8M/C+YNzpNiQJG0weed9lXuzLP6hcfnEyD0IPHQqZnmcta5tNgBhzXOImx2gDaYO6Ge5UFj1CyzUwRB5Bj1F48p0WsLco7afA6Fo34sPLZ20eqHgQ54BaDJDXgRG1z5cIOYVatONLRbk3JAHHA3KUoSl0OlkjHsZ0aUyRtv6ED6bDqnWX4NgubnjoIJj1uqzlvaRphru6doTylihuD9FTHCkvYh52xw/EhviUP2hdblQ8PWJu7c/BM8NT5WPR5bNXYfSJ5KwKh1QR59FNcYn7+CiurMaDy4obCoknb7/RaagltPXEzf8ARefjuHW8V6jww1iZCJTxAcb2A3SStjDEj+SVllQtbHJuV6X0q2FFcnRpnGN1vMbCwSmoFKqFRXiVBLbOhFUqIlUIRapTqa0cxDRrZPyPO/ZHQ89w/wDX+FPx3atjXENbrjY7An6KuOpoLqSojkklRLPFFuwGY4t1Z5e7c/oOAsrL6S8sabMujngdC2a+EIFelXnNJTMSRfnzPleEJ9bUZ52QZUrC0NT2MmNTmiYmNRAmOd1ht+BhhMS5rfZ0gXvMEgAuOry8AU/yL/TmvUeKmJBYDcixeedp7vG6v+TZJTwtMU6Y2nU78TzyXHf0RsKwknvHdaorsJybM4bCsptDW0ojxufM8oONwWse516KeKPiUTg+RRLXRj32c+zTs4Zswt8Uuo4+thzDrtXT6tEFpnokGZ5Qwt9ES2A9EHLM9Y+0wehViweOjm/iud5jloZLmuIKYZHnL3EMdfx5WSV6YUZUXvG4o6DBglJ8ODe8nqie1JBBWuBo925mUKjSHcrJBxRAhAeRv6I1TDSZnbhDdQg+S9o01Ywkidhwj1SnGAyljmEndL8ThwCR0UmV26KcLSFFRqGKan1KAQTTSOJS5aIrqSwaSm+zsgvZdGoi3IgvpIT6aZPpKLVYjUQGxbUasqW+ksI+IFn/2Q=="/>
          <p:cNvSpPr>
            <a:spLocks noChangeAspect="1" noChangeArrowheads="1"/>
          </p:cNvSpPr>
          <p:nvPr/>
        </p:nvSpPr>
        <p:spPr bwMode="auto">
          <a:xfrm>
            <a:off x="155575" y="-144463"/>
            <a:ext cx="358752" cy="358753"/>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5" name="4 Imagen" descr="Contratos.jpg"/>
          <p:cNvPicPr>
            <a:picLocks noChangeAspect="1"/>
          </p:cNvPicPr>
          <p:nvPr/>
        </p:nvPicPr>
        <p:blipFill>
          <a:blip r:embed="rId2"/>
          <a:stretch>
            <a:fillRect/>
          </a:stretch>
        </p:blipFill>
        <p:spPr>
          <a:xfrm>
            <a:off x="4121981" y="3786190"/>
            <a:ext cx="3188459" cy="2257429"/>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28596" y="357167"/>
            <a:ext cx="7467600" cy="3000396"/>
          </a:xfrm>
        </p:spPr>
        <p:txBody>
          <a:bodyPr/>
          <a:lstStyle/>
          <a:p>
            <a:r>
              <a:rPr lang="es-ES" sz="3600" dirty="0" smtClean="0">
                <a:latin typeface="Arial" pitchFamily="34" charset="0"/>
                <a:cs typeface="Arial" pitchFamily="34" charset="0"/>
              </a:rPr>
              <a:t>Disfrutar </a:t>
            </a:r>
            <a:r>
              <a:rPr lang="es-ES" sz="3600" dirty="0" smtClean="0">
                <a:latin typeface="Arial" pitchFamily="34" charset="0"/>
                <a:cs typeface="Arial" pitchFamily="34" charset="0"/>
              </a:rPr>
              <a:t>de una franquicia gubernativa que otorga a la empresa el derecho en exclusiva para producir un bien o servicio en determinada área. </a:t>
            </a:r>
            <a:endParaRPr lang="es-CO" sz="3600" dirty="0" smtClean="0">
              <a:latin typeface="Arial" pitchFamily="34" charset="0"/>
              <a:cs typeface="Arial" pitchFamily="34" charset="0"/>
            </a:endParaRPr>
          </a:p>
          <a:p>
            <a:endParaRPr lang="es-CO" dirty="0"/>
          </a:p>
        </p:txBody>
      </p:sp>
      <p:pic>
        <p:nvPicPr>
          <p:cNvPr id="2050" name="Picture 2" descr="C:\Program Files\Microsoft Office\MEDIA\CAGCAT10\j0300840.wmf"/>
          <p:cNvPicPr>
            <a:picLocks noChangeAspect="1" noChangeArrowheads="1"/>
          </p:cNvPicPr>
          <p:nvPr/>
        </p:nvPicPr>
        <p:blipFill>
          <a:blip r:embed="rId2"/>
          <a:srcRect/>
          <a:stretch>
            <a:fillRect/>
          </a:stretch>
        </p:blipFill>
        <p:spPr bwMode="auto">
          <a:xfrm>
            <a:off x="5429256" y="4286256"/>
            <a:ext cx="1815084" cy="1528877"/>
          </a:xfrm>
          <a:prstGeom prst="rect">
            <a:avLst/>
          </a:prstGeom>
          <a:noFill/>
        </p:spPr>
      </p:pic>
      <p:pic>
        <p:nvPicPr>
          <p:cNvPr id="5" name="4 Imagen" descr="aaaaaaaaaaaa.jpg"/>
          <p:cNvPicPr>
            <a:picLocks noChangeAspect="1"/>
          </p:cNvPicPr>
          <p:nvPr/>
        </p:nvPicPr>
        <p:blipFill>
          <a:blip r:embed="rId3"/>
          <a:stretch>
            <a:fillRect/>
          </a:stretch>
        </p:blipFill>
        <p:spPr>
          <a:xfrm>
            <a:off x="1357290" y="4214818"/>
            <a:ext cx="2895600" cy="158115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57158" y="357166"/>
            <a:ext cx="7467600" cy="4525963"/>
          </a:xfrm>
        </p:spPr>
        <p:txBody>
          <a:bodyPr/>
          <a:lstStyle/>
          <a:p>
            <a:r>
              <a:rPr lang="es-ES" dirty="0" smtClean="0">
                <a:latin typeface="Arial" pitchFamily="34" charset="0"/>
                <a:cs typeface="Arial" pitchFamily="34" charset="0"/>
              </a:rPr>
              <a:t>No </a:t>
            </a:r>
            <a:r>
              <a:rPr lang="es-ES" dirty="0" smtClean="0">
                <a:latin typeface="Arial" pitchFamily="34" charset="0"/>
                <a:cs typeface="Arial" pitchFamily="34" charset="0"/>
              </a:rPr>
              <a:t>existen productos sustitutos, (el consumidor se ve obligado a consumir lo que produce el monopolista); el producto del Monopolio es totalmente diferente a los que existen el mercado (si es que existen).</a:t>
            </a:r>
            <a:endParaRPr lang="es-CO" dirty="0">
              <a:latin typeface="Arial" pitchFamily="34" charset="0"/>
              <a:cs typeface="Arial" pitchFamily="34" charset="0"/>
            </a:endParaRPr>
          </a:p>
        </p:txBody>
      </p:sp>
      <p:pic>
        <p:nvPicPr>
          <p:cNvPr id="4" name="3 Imagen" descr="images.jpg"/>
          <p:cNvPicPr>
            <a:picLocks noChangeAspect="1"/>
          </p:cNvPicPr>
          <p:nvPr/>
        </p:nvPicPr>
        <p:blipFill>
          <a:blip r:embed="rId2"/>
          <a:stretch>
            <a:fillRect/>
          </a:stretch>
        </p:blipFill>
        <p:spPr>
          <a:xfrm>
            <a:off x="4000496" y="3643314"/>
            <a:ext cx="3500446" cy="2377386"/>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écnico">
  <a:themeElements>
    <a:clrScheme name="Técnico">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écnico">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écnico">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154</TotalTime>
  <Words>437</Words>
  <Application>Microsoft Office PowerPoint</Application>
  <PresentationFormat>Presentación en pantalla (4:3)</PresentationFormat>
  <Paragraphs>42</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Técnico</vt:lpstr>
      <vt:lpstr>MONOPOLIO </vt:lpstr>
      <vt:lpstr>Diapositiva 2</vt:lpstr>
      <vt:lpstr>¿Qué sucede con el Precio en el Monopolio?</vt:lpstr>
      <vt:lpstr>Diapositiva 4</vt:lpstr>
      <vt:lpstr>Diapositiva 5</vt:lpstr>
      <vt:lpstr>Diapositiva 6</vt:lpstr>
      <vt:lpstr>Diapositiva 7</vt:lpstr>
      <vt:lpstr>Diapositiva 8</vt:lpstr>
      <vt:lpstr>Diapositiva 9</vt:lpstr>
      <vt:lpstr>Diapositiva 10</vt:lpstr>
      <vt:lpstr>Diapositiva 11</vt:lpstr>
      <vt:lpstr>Diapositiva 12</vt:lpstr>
      <vt:lpstr>Diferencia entre Monopolio y Competencia Perfecta</vt:lpstr>
      <vt:lpstr>Algunos ejemplos de Monopolio en Colombia</vt:lpstr>
      <vt:lpstr>Algunos ejemplos de Monopolio en el mundo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MONOPOLIO</dc:title>
  <dc:creator>hanny</dc:creator>
  <cp:lastModifiedBy>jhoan</cp:lastModifiedBy>
  <cp:revision>20</cp:revision>
  <dcterms:created xsi:type="dcterms:W3CDTF">2010-09-15T01:16:12Z</dcterms:created>
  <dcterms:modified xsi:type="dcterms:W3CDTF">2010-09-16T20:27:24Z</dcterms:modified>
</cp:coreProperties>
</file>