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2" r:id="rId7"/>
    <p:sldId id="263" r:id="rId8"/>
    <p:sldId id="278" r:id="rId9"/>
    <p:sldId id="279" r:id="rId10"/>
    <p:sldId id="280" r:id="rId11"/>
    <p:sldId id="281" r:id="rId12"/>
    <p:sldId id="282" r:id="rId13"/>
    <p:sldId id="261" r:id="rId14"/>
    <p:sldId id="266" r:id="rId15"/>
    <p:sldId id="269" r:id="rId16"/>
    <p:sldId id="270" r:id="rId17"/>
    <p:sldId id="271" r:id="rId18"/>
    <p:sldId id="276" r:id="rId19"/>
    <p:sldId id="274" r:id="rId20"/>
    <p:sldId id="275" r:id="rId21"/>
    <p:sldId id="272" r:id="rId22"/>
    <p:sldId id="287" r:id="rId23"/>
    <p:sldId id="265" r:id="rId24"/>
    <p:sldId id="267" r:id="rId25"/>
    <p:sldId id="277" r:id="rId26"/>
    <p:sldId id="268" r:id="rId27"/>
    <p:sldId id="273" r:id="rId28"/>
    <p:sldId id="283" r:id="rId29"/>
    <p:sldId id="284" r:id="rId30"/>
    <p:sldId id="285" r:id="rId31"/>
    <p:sldId id="286" r:id="rId32"/>
    <p:sldId id="264" r:id="rId33"/>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1" d="100"/>
          <a:sy n="41" d="100"/>
        </p:scale>
        <p:origin x="-71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14" name="13 Título"/>
          <p:cNvSpPr>
            <a:spLocks noGrp="1"/>
          </p:cNvSpPr>
          <p:nvPr>
            <p:ph type="ctrTitle"/>
          </p:nvPr>
        </p:nvSpPr>
        <p:spPr>
          <a:xfrm>
            <a:off x="1432560" y="359898"/>
            <a:ext cx="7406640" cy="1472184"/>
          </a:xfrm>
        </p:spPr>
        <p:txBody>
          <a:bodyPr anchor="b"/>
          <a:lstStyle>
            <a:lvl1pPr algn="l">
              <a:defRPr/>
            </a:lvl1pPr>
            <a:extLst/>
          </a:lstStyle>
          <a:p>
            <a:r>
              <a:rPr kumimoji="0" lang="es-ES" smtClean="0"/>
              <a:t>Haga clic para modificar el estilo de título del patrón</a:t>
            </a:r>
            <a:endParaRPr kumimoji="0" lang="en-US"/>
          </a:p>
        </p:txBody>
      </p:sp>
      <p:sp>
        <p:nvSpPr>
          <p:cNvPr id="22" name="21 Subtítulo"/>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7" name="6 Marcador de fecha"/>
          <p:cNvSpPr>
            <a:spLocks noGrp="1"/>
          </p:cNvSpPr>
          <p:nvPr>
            <p:ph type="dt" sz="half" idx="10"/>
          </p:nvPr>
        </p:nvSpPr>
        <p:spPr/>
        <p:txBody>
          <a:bodyPr/>
          <a:lstStyle>
            <a:extLst/>
          </a:lstStyle>
          <a:p>
            <a:fld id="{35BE6F2F-6C2B-458E-965C-2396019E33A2}" type="datetimeFigureOut">
              <a:rPr lang="es-MX" smtClean="0"/>
              <a:pPr/>
              <a:t>03/05/2013</a:t>
            </a:fld>
            <a:endParaRPr lang="es-MX"/>
          </a:p>
        </p:txBody>
      </p:sp>
      <p:sp>
        <p:nvSpPr>
          <p:cNvPr id="20" name="19 Marcador de pie de página"/>
          <p:cNvSpPr>
            <a:spLocks noGrp="1"/>
          </p:cNvSpPr>
          <p:nvPr>
            <p:ph type="ftr" sz="quarter" idx="11"/>
          </p:nvPr>
        </p:nvSpPr>
        <p:spPr/>
        <p:txBody>
          <a:bodyPr/>
          <a:lstStyle>
            <a:extLst/>
          </a:lstStyle>
          <a:p>
            <a:endParaRPr lang="es-MX"/>
          </a:p>
        </p:txBody>
      </p:sp>
      <p:sp>
        <p:nvSpPr>
          <p:cNvPr id="10" name="9 Marcador de número de diapositiva"/>
          <p:cNvSpPr>
            <a:spLocks noGrp="1"/>
          </p:cNvSpPr>
          <p:nvPr>
            <p:ph type="sldNum" sz="quarter" idx="12"/>
          </p:nvPr>
        </p:nvSpPr>
        <p:spPr/>
        <p:txBody>
          <a:bodyPr/>
          <a:lstStyle>
            <a:extLst/>
          </a:lstStyle>
          <a:p>
            <a:fld id="{5FF4300E-62AE-4940-9AC5-ED1507179B84}" type="slidenum">
              <a:rPr lang="es-MX" smtClean="0"/>
              <a:pPr/>
              <a:t>‹Nº›</a:t>
            </a:fld>
            <a:endParaRPr lang="es-MX"/>
          </a:p>
        </p:txBody>
      </p:sp>
      <p:sp>
        <p:nvSpPr>
          <p:cNvPr id="8" name="7 Elipse"/>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Elipse"/>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35BE6F2F-6C2B-458E-965C-2396019E33A2}" type="datetimeFigureOut">
              <a:rPr lang="es-MX" smtClean="0"/>
              <a:pPr/>
              <a:t>03/05/2013</a:t>
            </a:fld>
            <a:endParaRPr lang="es-MX"/>
          </a:p>
        </p:txBody>
      </p:sp>
      <p:sp>
        <p:nvSpPr>
          <p:cNvPr id="5" name="4 Marcador de pie de página"/>
          <p:cNvSpPr>
            <a:spLocks noGrp="1"/>
          </p:cNvSpPr>
          <p:nvPr>
            <p:ph type="ftr" sz="quarter" idx="11"/>
          </p:nvPr>
        </p:nvSpPr>
        <p:spPr/>
        <p:txBody>
          <a:bodyPr/>
          <a:lstStyle>
            <a:extLst/>
          </a:lstStyle>
          <a:p>
            <a:endParaRPr lang="es-MX"/>
          </a:p>
        </p:txBody>
      </p:sp>
      <p:sp>
        <p:nvSpPr>
          <p:cNvPr id="6" name="5 Marcador de número de diapositiva"/>
          <p:cNvSpPr>
            <a:spLocks noGrp="1"/>
          </p:cNvSpPr>
          <p:nvPr>
            <p:ph type="sldNum" sz="quarter" idx="12"/>
          </p:nvPr>
        </p:nvSpPr>
        <p:spPr/>
        <p:txBody>
          <a:bodyPr/>
          <a:lstStyle>
            <a:extLst/>
          </a:lstStyle>
          <a:p>
            <a:fld id="{5FF4300E-62AE-4940-9AC5-ED1507179B84}"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274639"/>
            <a:ext cx="1828800" cy="5851525"/>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1143000" y="274640"/>
            <a:ext cx="55626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35BE6F2F-6C2B-458E-965C-2396019E33A2}" type="datetimeFigureOut">
              <a:rPr lang="es-MX" smtClean="0"/>
              <a:pPr/>
              <a:t>03/05/2013</a:t>
            </a:fld>
            <a:endParaRPr lang="es-MX"/>
          </a:p>
        </p:txBody>
      </p:sp>
      <p:sp>
        <p:nvSpPr>
          <p:cNvPr id="5" name="4 Marcador de pie de página"/>
          <p:cNvSpPr>
            <a:spLocks noGrp="1"/>
          </p:cNvSpPr>
          <p:nvPr>
            <p:ph type="ftr" sz="quarter" idx="11"/>
          </p:nvPr>
        </p:nvSpPr>
        <p:spPr/>
        <p:txBody>
          <a:bodyPr/>
          <a:lstStyle>
            <a:extLst/>
          </a:lstStyle>
          <a:p>
            <a:endParaRPr lang="es-MX"/>
          </a:p>
        </p:txBody>
      </p:sp>
      <p:sp>
        <p:nvSpPr>
          <p:cNvPr id="6" name="5 Marcador de número de diapositiva"/>
          <p:cNvSpPr>
            <a:spLocks noGrp="1"/>
          </p:cNvSpPr>
          <p:nvPr>
            <p:ph type="sldNum" sz="quarter" idx="12"/>
          </p:nvPr>
        </p:nvSpPr>
        <p:spPr/>
        <p:txBody>
          <a:bodyPr/>
          <a:lstStyle>
            <a:extLst/>
          </a:lstStyle>
          <a:p>
            <a:fld id="{5FF4300E-62AE-4940-9AC5-ED1507179B84}"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35BE6F2F-6C2B-458E-965C-2396019E33A2}" type="datetimeFigureOut">
              <a:rPr lang="es-MX" smtClean="0"/>
              <a:pPr/>
              <a:t>03/05/2013</a:t>
            </a:fld>
            <a:endParaRPr lang="es-MX"/>
          </a:p>
        </p:txBody>
      </p:sp>
      <p:sp>
        <p:nvSpPr>
          <p:cNvPr id="5" name="4 Marcador de pie de página"/>
          <p:cNvSpPr>
            <a:spLocks noGrp="1"/>
          </p:cNvSpPr>
          <p:nvPr>
            <p:ph type="ftr" sz="quarter" idx="11"/>
          </p:nvPr>
        </p:nvSpPr>
        <p:spPr/>
        <p:txBody>
          <a:bodyPr/>
          <a:lstStyle>
            <a:extLst/>
          </a:lstStyle>
          <a:p>
            <a:endParaRPr lang="es-MX"/>
          </a:p>
        </p:txBody>
      </p:sp>
      <p:sp>
        <p:nvSpPr>
          <p:cNvPr id="6" name="5 Marcador de número de diapositiva"/>
          <p:cNvSpPr>
            <a:spLocks noGrp="1"/>
          </p:cNvSpPr>
          <p:nvPr>
            <p:ph type="sldNum" sz="quarter" idx="12"/>
          </p:nvPr>
        </p:nvSpPr>
        <p:spPr/>
        <p:txBody>
          <a:bodyPr/>
          <a:lstStyle>
            <a:extLst/>
          </a:lstStyle>
          <a:p>
            <a:fld id="{5FF4300E-62AE-4940-9AC5-ED1507179B84}"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6 Rectángulo"/>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35BE6F2F-6C2B-458E-965C-2396019E33A2}" type="datetimeFigureOut">
              <a:rPr lang="es-MX" smtClean="0"/>
              <a:pPr/>
              <a:t>03/05/2013</a:t>
            </a:fld>
            <a:endParaRPr lang="es-MX"/>
          </a:p>
        </p:txBody>
      </p:sp>
      <p:sp>
        <p:nvSpPr>
          <p:cNvPr id="5" name="4 Marcador de pie de página"/>
          <p:cNvSpPr>
            <a:spLocks noGrp="1"/>
          </p:cNvSpPr>
          <p:nvPr>
            <p:ph type="ftr" sz="quarter" idx="11"/>
          </p:nvPr>
        </p:nvSpPr>
        <p:spPr/>
        <p:txBody>
          <a:bodyPr/>
          <a:lstStyle>
            <a:extLst/>
          </a:lstStyle>
          <a:p>
            <a:endParaRPr lang="es-MX"/>
          </a:p>
        </p:txBody>
      </p:sp>
      <p:sp>
        <p:nvSpPr>
          <p:cNvPr id="6" name="5 Marcador de número de diapositiva"/>
          <p:cNvSpPr>
            <a:spLocks noGrp="1"/>
          </p:cNvSpPr>
          <p:nvPr>
            <p:ph type="sldNum" sz="quarter" idx="12"/>
          </p:nvPr>
        </p:nvSpPr>
        <p:spPr/>
        <p:txBody>
          <a:bodyPr/>
          <a:lstStyle>
            <a:extLst/>
          </a:lstStyle>
          <a:p>
            <a:fld id="{5FF4300E-62AE-4940-9AC5-ED1507179B84}" type="slidenum">
              <a:rPr lang="es-MX" smtClean="0"/>
              <a:pPr/>
              <a:t>‹Nº›</a:t>
            </a:fld>
            <a:endParaRPr lang="es-MX"/>
          </a:p>
        </p:txBody>
      </p:sp>
      <p:sp>
        <p:nvSpPr>
          <p:cNvPr id="10" name="9 Rectángulo"/>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Elipse"/>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Elipse"/>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320"/>
            <a:ext cx="7498080" cy="114300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35BE6F2F-6C2B-458E-965C-2396019E33A2}" type="datetimeFigureOut">
              <a:rPr lang="es-MX" smtClean="0"/>
              <a:pPr/>
              <a:t>03/05/2013</a:t>
            </a:fld>
            <a:endParaRPr lang="es-MX"/>
          </a:p>
        </p:txBody>
      </p:sp>
      <p:sp>
        <p:nvSpPr>
          <p:cNvPr id="6" name="5 Marcador de pie de página"/>
          <p:cNvSpPr>
            <a:spLocks noGrp="1"/>
          </p:cNvSpPr>
          <p:nvPr>
            <p:ph type="ftr" sz="quarter" idx="11"/>
          </p:nvPr>
        </p:nvSpPr>
        <p:spPr/>
        <p:txBody>
          <a:bodyPr/>
          <a:lstStyle>
            <a:extLst/>
          </a:lstStyle>
          <a:p>
            <a:endParaRPr lang="es-MX"/>
          </a:p>
        </p:txBody>
      </p:sp>
      <p:sp>
        <p:nvSpPr>
          <p:cNvPr id="7" name="6 Marcador de número de diapositiva"/>
          <p:cNvSpPr>
            <a:spLocks noGrp="1"/>
          </p:cNvSpPr>
          <p:nvPr>
            <p:ph type="sldNum" sz="quarter" idx="12"/>
          </p:nvPr>
        </p:nvSpPr>
        <p:spPr/>
        <p:txBody>
          <a:bodyPr/>
          <a:lstStyle>
            <a:extLst/>
          </a:lstStyle>
          <a:p>
            <a:fld id="{5FF4300E-62AE-4940-9AC5-ED1507179B84}"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35BE6F2F-6C2B-458E-965C-2396019E33A2}" type="datetimeFigureOut">
              <a:rPr lang="es-MX" smtClean="0"/>
              <a:pPr/>
              <a:t>03/05/2013</a:t>
            </a:fld>
            <a:endParaRPr lang="es-MX"/>
          </a:p>
        </p:txBody>
      </p:sp>
      <p:sp>
        <p:nvSpPr>
          <p:cNvPr id="8" name="7 Marcador de pie de página"/>
          <p:cNvSpPr>
            <a:spLocks noGrp="1"/>
          </p:cNvSpPr>
          <p:nvPr>
            <p:ph type="ftr" sz="quarter" idx="11"/>
          </p:nvPr>
        </p:nvSpPr>
        <p:spPr/>
        <p:txBody>
          <a:bodyPr/>
          <a:lstStyle>
            <a:extLst/>
          </a:lstStyle>
          <a:p>
            <a:endParaRPr lang="es-MX"/>
          </a:p>
        </p:txBody>
      </p:sp>
      <p:sp>
        <p:nvSpPr>
          <p:cNvPr id="9" name="8 Marcador de número de diapositiva"/>
          <p:cNvSpPr>
            <a:spLocks noGrp="1"/>
          </p:cNvSpPr>
          <p:nvPr>
            <p:ph type="sldNum" sz="quarter" idx="12"/>
          </p:nvPr>
        </p:nvSpPr>
        <p:spPr/>
        <p:txBody>
          <a:bodyPr/>
          <a:lstStyle>
            <a:extLst/>
          </a:lstStyle>
          <a:p>
            <a:fld id="{5FF4300E-62AE-4940-9AC5-ED1507179B84}"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320"/>
            <a:ext cx="7498080" cy="1143000"/>
          </a:xfrm>
        </p:spPr>
        <p:txBody>
          <a:bodyPr anchor="ct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35BE6F2F-6C2B-458E-965C-2396019E33A2}" type="datetimeFigureOut">
              <a:rPr lang="es-MX" smtClean="0"/>
              <a:pPr/>
              <a:t>03/05/2013</a:t>
            </a:fld>
            <a:endParaRPr lang="es-MX"/>
          </a:p>
        </p:txBody>
      </p:sp>
      <p:sp>
        <p:nvSpPr>
          <p:cNvPr id="4" name="3 Marcador de pie de página"/>
          <p:cNvSpPr>
            <a:spLocks noGrp="1"/>
          </p:cNvSpPr>
          <p:nvPr>
            <p:ph type="ftr" sz="quarter" idx="11"/>
          </p:nvPr>
        </p:nvSpPr>
        <p:spPr/>
        <p:txBody>
          <a:bodyPr/>
          <a:lstStyle>
            <a:extLst/>
          </a:lstStyle>
          <a:p>
            <a:endParaRPr lang="es-MX"/>
          </a:p>
        </p:txBody>
      </p:sp>
      <p:sp>
        <p:nvSpPr>
          <p:cNvPr id="5" name="4 Marcador de número de diapositiva"/>
          <p:cNvSpPr>
            <a:spLocks noGrp="1"/>
          </p:cNvSpPr>
          <p:nvPr>
            <p:ph type="sldNum" sz="quarter" idx="12"/>
          </p:nvPr>
        </p:nvSpPr>
        <p:spPr/>
        <p:txBody>
          <a:bodyPr/>
          <a:lstStyle>
            <a:extLst/>
          </a:lstStyle>
          <a:p>
            <a:fld id="{5FF4300E-62AE-4940-9AC5-ED1507179B84}"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4 Rectángulo"/>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Marcador de fecha"/>
          <p:cNvSpPr>
            <a:spLocks noGrp="1"/>
          </p:cNvSpPr>
          <p:nvPr>
            <p:ph type="dt" sz="half" idx="10"/>
          </p:nvPr>
        </p:nvSpPr>
        <p:spPr/>
        <p:txBody>
          <a:bodyPr/>
          <a:lstStyle>
            <a:extLst/>
          </a:lstStyle>
          <a:p>
            <a:fld id="{35BE6F2F-6C2B-458E-965C-2396019E33A2}" type="datetimeFigureOut">
              <a:rPr lang="es-MX" smtClean="0"/>
              <a:pPr/>
              <a:t>03/05/2013</a:t>
            </a:fld>
            <a:endParaRPr lang="es-MX"/>
          </a:p>
        </p:txBody>
      </p:sp>
      <p:sp>
        <p:nvSpPr>
          <p:cNvPr id="3" name="2 Marcador de pie de página"/>
          <p:cNvSpPr>
            <a:spLocks noGrp="1"/>
          </p:cNvSpPr>
          <p:nvPr>
            <p:ph type="ftr" sz="quarter" idx="11"/>
          </p:nvPr>
        </p:nvSpPr>
        <p:spPr/>
        <p:txBody>
          <a:bodyPr/>
          <a:lstStyle>
            <a:extLst/>
          </a:lstStyle>
          <a:p>
            <a:endParaRPr lang="es-MX"/>
          </a:p>
        </p:txBody>
      </p:sp>
      <p:sp>
        <p:nvSpPr>
          <p:cNvPr id="4" name="3 Marcador de número de diapositiva"/>
          <p:cNvSpPr>
            <a:spLocks noGrp="1"/>
          </p:cNvSpPr>
          <p:nvPr>
            <p:ph type="sldNum" sz="quarter" idx="12"/>
          </p:nvPr>
        </p:nvSpPr>
        <p:spPr/>
        <p:txBody>
          <a:bodyPr/>
          <a:lstStyle>
            <a:extLst/>
          </a:lstStyle>
          <a:p>
            <a:fld id="{5FF4300E-62AE-4940-9AC5-ED1507179B84}" type="slidenum">
              <a:rPr lang="es-MX" smtClean="0"/>
              <a:pPr/>
              <a:t>‹Nº›</a:t>
            </a:fld>
            <a:endParaRPr lang="es-MX"/>
          </a:p>
        </p:txBody>
      </p:sp>
      <p:sp>
        <p:nvSpPr>
          <p:cNvPr id="6" name="5 Rectángulo"/>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35BE6F2F-6C2B-458E-965C-2396019E33A2}" type="datetimeFigureOut">
              <a:rPr lang="es-MX" smtClean="0"/>
              <a:pPr/>
              <a:t>03/05/2013</a:t>
            </a:fld>
            <a:endParaRPr lang="es-MX"/>
          </a:p>
        </p:txBody>
      </p:sp>
      <p:sp>
        <p:nvSpPr>
          <p:cNvPr id="6" name="5 Marcador de pie de página"/>
          <p:cNvSpPr>
            <a:spLocks noGrp="1"/>
          </p:cNvSpPr>
          <p:nvPr>
            <p:ph type="ftr" sz="quarter" idx="11"/>
          </p:nvPr>
        </p:nvSpPr>
        <p:spPr/>
        <p:txBody>
          <a:bodyPr/>
          <a:lstStyle>
            <a:extLst/>
          </a:lstStyle>
          <a:p>
            <a:endParaRPr lang="es-MX"/>
          </a:p>
        </p:txBody>
      </p:sp>
      <p:sp>
        <p:nvSpPr>
          <p:cNvPr id="7" name="6 Marcador de número de diapositiva"/>
          <p:cNvSpPr>
            <a:spLocks noGrp="1"/>
          </p:cNvSpPr>
          <p:nvPr>
            <p:ph type="sldNum" sz="quarter" idx="12"/>
          </p:nvPr>
        </p:nvSpPr>
        <p:spPr/>
        <p:txBody>
          <a:bodyPr/>
          <a:lstStyle>
            <a:extLst/>
          </a:lstStyle>
          <a:p>
            <a:fld id="{5FF4300E-62AE-4940-9AC5-ED1507179B84}"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extLst/>
          </a:lstStyle>
          <a:p>
            <a:fld id="{35BE6F2F-6C2B-458E-965C-2396019E33A2}" type="datetimeFigureOut">
              <a:rPr lang="es-MX" smtClean="0"/>
              <a:pPr/>
              <a:t>03/05/2013</a:t>
            </a:fld>
            <a:endParaRPr lang="es-MX"/>
          </a:p>
        </p:txBody>
      </p:sp>
      <p:sp>
        <p:nvSpPr>
          <p:cNvPr id="6" name="5 Marcador de pie de página"/>
          <p:cNvSpPr>
            <a:spLocks noGrp="1"/>
          </p:cNvSpPr>
          <p:nvPr>
            <p:ph type="ftr" sz="quarter" idx="11"/>
          </p:nvPr>
        </p:nvSpPr>
        <p:spPr/>
        <p:txBody>
          <a:bodyPr/>
          <a:lstStyle>
            <a:extLst/>
          </a:lstStyle>
          <a:p>
            <a:endParaRPr lang="es-MX"/>
          </a:p>
        </p:txBody>
      </p:sp>
      <p:sp>
        <p:nvSpPr>
          <p:cNvPr id="7" name="6 Marcador de número de diapositiva"/>
          <p:cNvSpPr>
            <a:spLocks noGrp="1"/>
          </p:cNvSpPr>
          <p:nvPr>
            <p:ph type="sldNum" sz="quarter" idx="12"/>
          </p:nvPr>
        </p:nvSpPr>
        <p:spPr/>
        <p:txBody>
          <a:bodyPr/>
          <a:lstStyle>
            <a:extLst/>
          </a:lstStyle>
          <a:p>
            <a:fld id="{5FF4300E-62AE-4940-9AC5-ED1507179B84}" type="slidenum">
              <a:rPr lang="es-MX" smtClean="0"/>
              <a:pPr/>
              <a:t>‹Nº›</a:t>
            </a:fld>
            <a:endParaRPr lang="es-MX"/>
          </a:p>
        </p:txBody>
      </p:sp>
      <p:sp>
        <p:nvSpPr>
          <p:cNvPr id="8" name="7 Rectángulo"/>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Marcador de posición de imagen"/>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s-ES" smtClean="0"/>
              <a:t>Haga clic en el icono para agregar una imagen</a:t>
            </a:r>
            <a:endParaRPr kumimoji="0" lang="en-US" dirty="0"/>
          </a:p>
        </p:txBody>
      </p:sp>
      <p:sp>
        <p:nvSpPr>
          <p:cNvPr id="9" name="8 Proceso"/>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Proceso"/>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Marcador de texto"/>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ircular"/>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Elipse"/>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Anillo"/>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Rectángulo"/>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Marcador de título"/>
          <p:cNvSpPr>
            <a:spLocks noGrp="1"/>
          </p:cNvSpPr>
          <p:nvPr>
            <p:ph type="title"/>
          </p:nvPr>
        </p:nvSpPr>
        <p:spPr>
          <a:xfrm>
            <a:off x="1435608" y="274638"/>
            <a:ext cx="7498080" cy="1143000"/>
          </a:xfrm>
          <a:prstGeom prst="rect">
            <a:avLst/>
          </a:prstGeom>
        </p:spPr>
        <p:txBody>
          <a:bodyPr anchor="ctr">
            <a:normAutofit/>
          </a:bodyPr>
          <a:lstStyle>
            <a:extLst/>
          </a:lstStyle>
          <a:p>
            <a:r>
              <a:rPr kumimoji="0" lang="es-ES" smtClean="0"/>
              <a:t>Haga clic para modificar el estilo de título del patrón</a:t>
            </a:r>
            <a:endParaRPr kumimoji="0" lang="en-US"/>
          </a:p>
        </p:txBody>
      </p:sp>
      <p:sp>
        <p:nvSpPr>
          <p:cNvPr id="9" name="8 Marcador de texto"/>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24" name="23 Marcador de fecha"/>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35BE6F2F-6C2B-458E-965C-2396019E33A2}" type="datetimeFigureOut">
              <a:rPr lang="es-MX" smtClean="0"/>
              <a:pPr/>
              <a:t>03/05/2013</a:t>
            </a:fld>
            <a:endParaRPr lang="es-MX"/>
          </a:p>
        </p:txBody>
      </p:sp>
      <p:sp>
        <p:nvSpPr>
          <p:cNvPr id="10" name="9 Marcador de pie de página"/>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s-MX"/>
          </a:p>
        </p:txBody>
      </p:sp>
      <p:sp>
        <p:nvSpPr>
          <p:cNvPr id="22" name="21 Marcador de número de diapositiva"/>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5FF4300E-62AE-4940-9AC5-ED1507179B84}" type="slidenum">
              <a:rPr lang="es-MX" smtClean="0"/>
              <a:pPr/>
              <a:t>‹Nº›</a:t>
            </a:fld>
            <a:endParaRPr lang="es-MX"/>
          </a:p>
        </p:txBody>
      </p:sp>
      <p:sp>
        <p:nvSpPr>
          <p:cNvPr id="15" name="14 Rectángulo"/>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www.economia.com.mx/adolfo_ruiz_cortines.ht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www.economia.com.mx/principales_devaluaciones_en_mexico.htm" TargetMode="External"/><Relationship Id="rId2" Type="http://schemas.openxmlformats.org/officeDocument/2006/relationships/hyperlink" Target="http://www.economia.com.mx/devaluacion.htm" TargetMode="External"/><Relationship Id="rId1" Type="http://schemas.openxmlformats.org/officeDocument/2006/relationships/slideLayout" Target="../slideLayouts/slideLayout2.xml"/><Relationship Id="rId5" Type="http://schemas.openxmlformats.org/officeDocument/2006/relationships/hyperlink" Target="http://www.banxico.org.mx/publicaciones-y-discursos/publicaciones/documentos-de-investigacion/banxico/%7b0093A62D-57D7-3211-C826-9D0999B42925%7d.pdf" TargetMode="External"/><Relationship Id="rId4" Type="http://schemas.openxmlformats.org/officeDocument/2006/relationships/hyperlink" Target="http://www.eumed.net/cursecon/ecolat/mx/2012/hapo.pdf"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357290" y="642918"/>
            <a:ext cx="7429552" cy="1470025"/>
          </a:xfrm>
        </p:spPr>
        <p:txBody>
          <a:bodyPr>
            <a:noAutofit/>
          </a:bodyPr>
          <a:lstStyle/>
          <a:p>
            <a:r>
              <a:rPr lang="es-MX" sz="7500" b="1" dirty="0" smtClean="0">
                <a:latin typeface="Arial" pitchFamily="34" charset="0"/>
                <a:cs typeface="Arial" pitchFamily="34" charset="0"/>
              </a:rPr>
              <a:t>DEVALUACION</a:t>
            </a:r>
            <a:endParaRPr lang="es-MX" sz="7500" b="1" dirty="0">
              <a:latin typeface="Arial" pitchFamily="34" charset="0"/>
              <a:cs typeface="Arial" pitchFamily="34" charset="0"/>
            </a:endParaRPr>
          </a:p>
        </p:txBody>
      </p:sp>
      <p:sp>
        <p:nvSpPr>
          <p:cNvPr id="5" name="1 Título"/>
          <p:cNvSpPr txBox="1">
            <a:spLocks/>
          </p:cNvSpPr>
          <p:nvPr/>
        </p:nvSpPr>
        <p:spPr>
          <a:xfrm>
            <a:off x="1214414" y="2428868"/>
            <a:ext cx="7429552" cy="3357586"/>
          </a:xfrm>
          <a:prstGeom prst="rect">
            <a:avLst/>
          </a:prstGeom>
        </p:spPr>
        <p:txBody>
          <a:bodyPr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MX" sz="3200" b="1" i="0" u="none" strike="noStrike" kern="1200" cap="none" spc="0" normalizeH="0" baseline="0" noProof="0" dirty="0" smtClean="0">
                <a:ln>
                  <a:noFill/>
                </a:ln>
                <a:solidFill>
                  <a:schemeClr val="tx2">
                    <a:satMod val="130000"/>
                  </a:schemeClr>
                </a:solidFill>
                <a:effectLst>
                  <a:outerShdw blurRad="50000" dist="30000" dir="5400000" algn="tl" rotWithShape="0">
                    <a:srgbClr val="000000">
                      <a:alpha val="30000"/>
                    </a:srgbClr>
                  </a:outerShdw>
                </a:effectLst>
                <a:uLnTx/>
                <a:uFillTx/>
                <a:latin typeface="Arial" pitchFamily="34" charset="0"/>
                <a:ea typeface="+mj-ea"/>
                <a:cs typeface="Arial" pitchFamily="34" charset="0"/>
              </a:rPr>
              <a:t>6°C</a:t>
            </a:r>
          </a:p>
          <a:p>
            <a:pPr marL="0" marR="0" lvl="0" indent="0" algn="l" defTabSz="914400" rtl="0" eaLnBrk="1" fontAlgn="auto" latinLnBrk="0" hangingPunct="1">
              <a:lnSpc>
                <a:spcPct val="100000"/>
              </a:lnSpc>
              <a:spcBef>
                <a:spcPct val="0"/>
              </a:spcBef>
              <a:spcAft>
                <a:spcPts val="0"/>
              </a:spcAft>
              <a:buClrTx/>
              <a:buSzTx/>
              <a:buFontTx/>
              <a:buNone/>
              <a:tabLst/>
              <a:defRPr/>
            </a:pPr>
            <a:r>
              <a:rPr lang="es-MX" sz="3200" b="1" dirty="0" smtClean="0">
                <a:solidFill>
                  <a:schemeClr val="tx1">
                    <a:lumMod val="95000"/>
                    <a:lumOff val="5000"/>
                  </a:schemeClr>
                </a:solidFill>
                <a:effectLst>
                  <a:outerShdw blurRad="50000" dist="30000" dir="5400000" algn="tl" rotWithShape="0">
                    <a:srgbClr val="000000">
                      <a:alpha val="30000"/>
                    </a:srgbClr>
                  </a:outerShdw>
                </a:effectLst>
                <a:latin typeface="Arial" pitchFamily="34" charset="0"/>
                <a:ea typeface="+mj-ea"/>
                <a:cs typeface="Arial" pitchFamily="34" charset="0"/>
              </a:rPr>
              <a:t>Integrantes:</a:t>
            </a: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s-MX" sz="3200" b="1" i="0" u="none" strike="noStrike" kern="1200" cap="none" spc="0" normalizeH="0" baseline="0" noProof="0" dirty="0" smtClean="0">
                <a:ln>
                  <a:noFill/>
                </a:ln>
                <a:solidFill>
                  <a:schemeClr val="tx1">
                    <a:lumMod val="95000"/>
                    <a:lumOff val="5000"/>
                  </a:schemeClr>
                </a:solidFill>
                <a:effectLst>
                  <a:outerShdw blurRad="50000" dist="30000" dir="5400000" algn="tl" rotWithShape="0">
                    <a:srgbClr val="000000">
                      <a:alpha val="30000"/>
                    </a:srgbClr>
                  </a:outerShdw>
                </a:effectLst>
                <a:uLnTx/>
                <a:uFillTx/>
                <a:latin typeface="Arial" pitchFamily="34" charset="0"/>
                <a:ea typeface="+mj-ea"/>
                <a:cs typeface="Arial" pitchFamily="34" charset="0"/>
              </a:rPr>
              <a:t>*ARCOS AMBARIO ANALUNA</a:t>
            </a:r>
          </a:p>
          <a:p>
            <a:pPr marL="0" marR="0" lvl="0" indent="0" algn="l" defTabSz="914400" rtl="0" eaLnBrk="1" fontAlgn="auto" latinLnBrk="0" hangingPunct="1">
              <a:lnSpc>
                <a:spcPct val="100000"/>
              </a:lnSpc>
              <a:spcBef>
                <a:spcPct val="0"/>
              </a:spcBef>
              <a:spcAft>
                <a:spcPts val="0"/>
              </a:spcAft>
              <a:buClrTx/>
              <a:buSzTx/>
              <a:buFontTx/>
              <a:buNone/>
              <a:tabLst/>
              <a:defRPr/>
            </a:pPr>
            <a:r>
              <a:rPr lang="es-MX" sz="3200" b="1" dirty="0" smtClean="0">
                <a:solidFill>
                  <a:schemeClr val="tx1">
                    <a:lumMod val="95000"/>
                    <a:lumOff val="5000"/>
                  </a:schemeClr>
                </a:solidFill>
                <a:effectLst>
                  <a:outerShdw blurRad="50000" dist="30000" dir="5400000" algn="tl" rotWithShape="0">
                    <a:srgbClr val="000000">
                      <a:alpha val="30000"/>
                    </a:srgbClr>
                  </a:outerShdw>
                </a:effectLst>
                <a:latin typeface="Arial" pitchFamily="34" charset="0"/>
                <a:ea typeface="+mj-ea"/>
                <a:cs typeface="Arial" pitchFamily="34" charset="0"/>
              </a:rPr>
              <a:t>*LOPEZ LARA MICHELL GABRIELA</a:t>
            </a:r>
          </a:p>
          <a:p>
            <a:pPr marL="0" marR="0" lvl="0" indent="0" algn="l" defTabSz="914400" rtl="0" eaLnBrk="1" fontAlgn="auto" latinLnBrk="0" hangingPunct="1">
              <a:lnSpc>
                <a:spcPct val="100000"/>
              </a:lnSpc>
              <a:spcBef>
                <a:spcPct val="0"/>
              </a:spcBef>
              <a:spcAft>
                <a:spcPts val="0"/>
              </a:spcAft>
              <a:buClrTx/>
              <a:buSzTx/>
              <a:buFontTx/>
              <a:buNone/>
              <a:tabLst/>
              <a:defRPr/>
            </a:pPr>
            <a:r>
              <a:rPr lang="es-MX" sz="3200" b="1" baseline="0" dirty="0" smtClean="0">
                <a:solidFill>
                  <a:schemeClr val="tx1">
                    <a:lumMod val="95000"/>
                    <a:lumOff val="5000"/>
                  </a:schemeClr>
                </a:solidFill>
                <a:effectLst>
                  <a:outerShdw blurRad="50000" dist="30000" dir="5400000" algn="tl" rotWithShape="0">
                    <a:srgbClr val="000000">
                      <a:alpha val="30000"/>
                    </a:srgbClr>
                  </a:outerShdw>
                </a:effectLst>
                <a:latin typeface="Arial" pitchFamily="34" charset="0"/>
                <a:ea typeface="+mj-ea"/>
                <a:cs typeface="Arial" pitchFamily="34" charset="0"/>
              </a:rPr>
              <a:t>*QUINTAL</a:t>
            </a:r>
            <a:r>
              <a:rPr lang="es-MX" sz="3200" b="1" dirty="0" smtClean="0">
                <a:solidFill>
                  <a:schemeClr val="tx1">
                    <a:lumMod val="95000"/>
                    <a:lumOff val="5000"/>
                  </a:schemeClr>
                </a:solidFill>
                <a:effectLst>
                  <a:outerShdw blurRad="50000" dist="30000" dir="5400000" algn="tl" rotWithShape="0">
                    <a:srgbClr val="000000">
                      <a:alpha val="30000"/>
                    </a:srgbClr>
                  </a:outerShdw>
                </a:effectLst>
                <a:latin typeface="Arial" pitchFamily="34" charset="0"/>
                <a:ea typeface="+mj-ea"/>
                <a:cs typeface="Arial" pitchFamily="34" charset="0"/>
              </a:rPr>
              <a:t> MOGUEL JOHANA</a:t>
            </a:r>
            <a:endParaRPr kumimoji="0" lang="es-MX" sz="3200" b="1" i="0" u="none" strike="noStrike" kern="1200" cap="none" spc="0" normalizeH="0" baseline="0" noProof="0" dirty="0">
              <a:ln>
                <a:noFill/>
              </a:ln>
              <a:solidFill>
                <a:schemeClr val="tx1">
                  <a:lumMod val="95000"/>
                  <a:lumOff val="5000"/>
                </a:schemeClr>
              </a:solidFill>
              <a:effectLst>
                <a:outerShdw blurRad="50000" dist="30000" dir="5400000" algn="tl" rotWithShape="0">
                  <a:srgbClr val="000000">
                    <a:alpha val="30000"/>
                  </a:srgbClr>
                </a:outerShdw>
              </a:effectLst>
              <a:uLnTx/>
              <a:uFillTx/>
              <a:latin typeface="Arial" pitchFamily="34" charset="0"/>
              <a:ea typeface="+mj-ea"/>
              <a:cs typeface="Arial" pitchFamily="34"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Effect transition="in" filter="fade">
                                      <p:cBhvr>
                                        <p:cTn id="13" dur="2000"/>
                                        <p:tgtEl>
                                          <p:spTgt spid="5">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5">
                                            <p:txEl>
                                              <p:pRg st="1" end="1"/>
                                            </p:txEl>
                                          </p:spTgt>
                                        </p:tgtEl>
                                        <p:attrNameLst>
                                          <p:attrName>style.visibility</p:attrName>
                                        </p:attrNameLst>
                                      </p:cBhvr>
                                      <p:to>
                                        <p:strVal val="visible"/>
                                      </p:to>
                                    </p:set>
                                    <p:animEffect transition="in" filter="fade">
                                      <p:cBhvr>
                                        <p:cTn id="18" dur="2000"/>
                                        <p:tgtEl>
                                          <p:spTgt spid="5">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5">
                                            <p:txEl>
                                              <p:pRg st="2" end="2"/>
                                            </p:txEl>
                                          </p:spTgt>
                                        </p:tgtEl>
                                        <p:attrNameLst>
                                          <p:attrName>style.visibility</p:attrName>
                                        </p:attrNameLst>
                                      </p:cBhvr>
                                      <p:to>
                                        <p:strVal val="visible"/>
                                      </p:to>
                                    </p:set>
                                    <p:animEffect transition="in" filter="fade">
                                      <p:cBhvr>
                                        <p:cTn id="23" dur="2000"/>
                                        <p:tgtEl>
                                          <p:spTgt spid="5">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Effect transition="in" filter="fade">
                                      <p:cBhvr>
                                        <p:cTn id="28" dur="2000"/>
                                        <p:tgtEl>
                                          <p:spTgt spid="5">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5">
                                            <p:txEl>
                                              <p:pRg st="4" end="4"/>
                                            </p:txEl>
                                          </p:spTgt>
                                        </p:tgtEl>
                                        <p:attrNameLst>
                                          <p:attrName>style.visibility</p:attrName>
                                        </p:attrNameLst>
                                      </p:cBhvr>
                                      <p:to>
                                        <p:strVal val="visible"/>
                                      </p:to>
                                    </p:set>
                                    <p:animEffect transition="in" filter="fade">
                                      <p:cBhvr>
                                        <p:cTn id="33" dur="20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435608" y="642918"/>
            <a:ext cx="7498080" cy="5605482"/>
          </a:xfrm>
        </p:spPr>
        <p:txBody>
          <a:bodyPr>
            <a:normAutofit/>
          </a:bodyPr>
          <a:lstStyle/>
          <a:p>
            <a:r>
              <a:rPr lang="es-MX" dirty="0" smtClean="0"/>
              <a:t>El Banco Central dictó una suspensión indefinida sobre las operaciones cambiarias, permitiendo que las casas de bolsa instauraran un mercado paralelo. Los bancos privados reiniciaron las operaciones cambiarias algunas semanas después que hubo tomado posesión la nueva administración y que se disipó la fiebre especulativa.</a:t>
            </a:r>
            <a:endParaRPr lang="es-MX"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r>
              <a:rPr lang="es-MX" dirty="0" smtClean="0"/>
              <a:t>La magnitud de la devaluación (45%) fue mucho mayor de lo que se había anticipado en general. No es de sorprender que la devaluación haya tenido importantes efectos en muchos aspectos de la actividad económica.</a:t>
            </a:r>
            <a:endParaRPr lang="es-MX"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435608" y="571480"/>
            <a:ext cx="7498080" cy="5676920"/>
          </a:xfrm>
        </p:spPr>
        <p:txBody>
          <a:bodyPr>
            <a:normAutofit/>
          </a:bodyPr>
          <a:lstStyle/>
          <a:p>
            <a:r>
              <a:rPr lang="es-MX" dirty="0" smtClean="0"/>
              <a:t>La incertidumbre cambiaria que prevaleció durante el primer semestre de 1976 y que llevó a las salidas masivas de capital , no se redujo después de la devaluación; las salidas continuaron durante los últimos meses de 1976 y el proceso de sustitución de moneda (dólares por pesos) o “dolarización” de la economía, registró un ritmo más acelerado.</a:t>
            </a:r>
            <a:endParaRPr lang="es-MX"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00100" y="928670"/>
            <a:ext cx="8143900" cy="5214974"/>
          </a:xfrm>
        </p:spPr>
        <p:txBody>
          <a:bodyPr>
            <a:noAutofit/>
          </a:bodyPr>
          <a:lstStyle/>
          <a:p>
            <a:r>
              <a:rPr lang="es-MX" sz="9000" b="1" dirty="0">
                <a:latin typeface="Arial" pitchFamily="34" charset="0"/>
                <a:cs typeface="Arial" pitchFamily="34" charset="0"/>
              </a:rPr>
              <a:t>Principales devaluaciones en México.</a:t>
            </a:r>
            <a:br>
              <a:rPr lang="es-MX" sz="9000" b="1" dirty="0">
                <a:latin typeface="Arial" pitchFamily="34" charset="0"/>
                <a:cs typeface="Arial" pitchFamily="34" charset="0"/>
              </a:rPr>
            </a:br>
            <a:endParaRPr lang="es-MX" sz="9000"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b="1" dirty="0" smtClean="0"/>
              <a:t>La devaluación con Adolfo Ruiz </a:t>
            </a:r>
            <a:r>
              <a:rPr lang="es-MX" b="1" dirty="0" err="1" smtClean="0"/>
              <a:t>Cortinez</a:t>
            </a:r>
            <a:endParaRPr lang="es-MX" dirty="0"/>
          </a:p>
        </p:txBody>
      </p:sp>
      <p:sp>
        <p:nvSpPr>
          <p:cNvPr id="3" name="2 Marcador de contenido"/>
          <p:cNvSpPr>
            <a:spLocks noGrp="1"/>
          </p:cNvSpPr>
          <p:nvPr>
            <p:ph idx="1"/>
          </p:nvPr>
        </p:nvSpPr>
        <p:spPr>
          <a:xfrm>
            <a:off x="1357290" y="1643050"/>
            <a:ext cx="7498080" cy="4800600"/>
          </a:xfrm>
        </p:spPr>
        <p:txBody>
          <a:bodyPr>
            <a:normAutofit/>
          </a:bodyPr>
          <a:lstStyle/>
          <a:p>
            <a:r>
              <a:rPr lang="es-MX" sz="3600" dirty="0" smtClean="0"/>
              <a:t>Durante el gobierno de </a:t>
            </a:r>
            <a:r>
              <a:rPr lang="es-MX" sz="3600" dirty="0" smtClean="0">
                <a:hlinkClick r:id="rId2"/>
              </a:rPr>
              <a:t>Adolfo Ruiz </a:t>
            </a:r>
            <a:r>
              <a:rPr lang="es-MX" sz="3600" dirty="0" err="1" smtClean="0">
                <a:hlinkClick r:id="rId2"/>
              </a:rPr>
              <a:t>Cortinez</a:t>
            </a:r>
            <a:r>
              <a:rPr lang="es-MX" sz="3600" dirty="0" smtClean="0"/>
              <a:t> se produjeron problemas por el desnivel de la balanza comercial, </a:t>
            </a:r>
            <a:r>
              <a:rPr lang="es-MX" sz="3600" dirty="0" err="1" smtClean="0"/>
              <a:t>asi</a:t>
            </a:r>
            <a:r>
              <a:rPr lang="es-MX" sz="3600" dirty="0" smtClean="0"/>
              <a:t> que en abril de 1954 se decretó la devaluación del peso mexicano, cuya paridad pasó de 8.65 a 12.50. </a:t>
            </a:r>
            <a:endParaRPr lang="es-MX" sz="3600" dirty="0"/>
          </a:p>
        </p:txBody>
      </p:sp>
      <p:pic>
        <p:nvPicPr>
          <p:cNvPr id="18434" name="Picture 2" descr="https://encrypted-tbn1.gstatic.com/images?q=tbn:ANd9GcSdAp6JgU0hbOaAQvu8vqGYJq34qeZjypzXE5NNAF6vR8ExILNj"/>
          <p:cNvPicPr>
            <a:picLocks noChangeAspect="1" noChangeArrowheads="1"/>
          </p:cNvPicPr>
          <p:nvPr/>
        </p:nvPicPr>
        <p:blipFill>
          <a:blip r:embed="rId3"/>
          <a:srcRect/>
          <a:stretch>
            <a:fillRect/>
          </a:stretch>
        </p:blipFill>
        <p:spPr bwMode="auto">
          <a:xfrm>
            <a:off x="7286644" y="5000643"/>
            <a:ext cx="1857356" cy="1857357"/>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edg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mph" presetSubtype="0" fill="hold" nodeType="clickEffect">
                                  <p:stCondLst>
                                    <p:cond delay="0"/>
                                  </p:stCondLst>
                                  <p:childTnLst>
                                    <p:animClr clrSpc="hsl">
                                      <p:cBhvr override="childStyle">
                                        <p:cTn id="16" dur="500" fill="hold"/>
                                        <p:tgtEl>
                                          <p:spTgt spid="18434"/>
                                        </p:tgtEl>
                                        <p:attrNameLst>
                                          <p:attrName>style.color</p:attrName>
                                        </p:attrNameLst>
                                      </p:cBhvr>
                                      <p:by>
                                        <p:hsl h="7200000" s="0" l="0"/>
                                      </p:by>
                                    </p:animClr>
                                    <p:animClr clrSpc="hsl">
                                      <p:cBhvr>
                                        <p:cTn id="17" dur="500" fill="hold"/>
                                        <p:tgtEl>
                                          <p:spTgt spid="18434"/>
                                        </p:tgtEl>
                                        <p:attrNameLst>
                                          <p:attrName>fillcolor</p:attrName>
                                        </p:attrNameLst>
                                      </p:cBhvr>
                                      <p:by>
                                        <p:hsl h="7200000" s="0" l="0"/>
                                      </p:by>
                                    </p:animClr>
                                    <p:animClr clrSpc="hsl">
                                      <p:cBhvr>
                                        <p:cTn id="18" dur="500" fill="hold"/>
                                        <p:tgtEl>
                                          <p:spTgt spid="18434"/>
                                        </p:tgtEl>
                                        <p:attrNameLst>
                                          <p:attrName>stroke.color</p:attrName>
                                        </p:attrNameLst>
                                      </p:cBhvr>
                                      <p:by>
                                        <p:hsl h="7200000" s="0" l="0"/>
                                      </p:by>
                                    </p:animClr>
                                    <p:set>
                                      <p:cBhvr>
                                        <p:cTn id="19" dur="500" fill="hold"/>
                                        <p:tgtEl>
                                          <p:spTgt spid="1843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b="1" dirty="0" smtClean="0"/>
              <a:t>La devaluación con López Portillo.</a:t>
            </a:r>
            <a:endParaRPr lang="es-MX" dirty="0"/>
          </a:p>
        </p:txBody>
      </p:sp>
      <p:sp>
        <p:nvSpPr>
          <p:cNvPr id="3" name="2 Marcador de contenido"/>
          <p:cNvSpPr>
            <a:spLocks noGrp="1"/>
          </p:cNvSpPr>
          <p:nvPr>
            <p:ph idx="1"/>
          </p:nvPr>
        </p:nvSpPr>
        <p:spPr/>
        <p:txBody>
          <a:bodyPr/>
          <a:lstStyle/>
          <a:p>
            <a:r>
              <a:rPr lang="es-MX" dirty="0" smtClean="0"/>
              <a:t>A finales del gobierno del presidente, se resolvió estatizar la banca comercial privada al tiempo que expropiaban 6 mil millones de dólares de cuenta habientes que habían abierto cuentas en esa divisa en el país. El resultado no fue extraño: la fuga de capitales que ya era fuerte se tornó absolutamente incontrolable.</a:t>
            </a:r>
            <a:endParaRPr lang="es-MX" dirty="0"/>
          </a:p>
        </p:txBody>
      </p:sp>
      <p:pic>
        <p:nvPicPr>
          <p:cNvPr id="17410" name="Picture 2" descr="http://1.bp.blogspot.com/_o0NfwMjq0UA/S85G0j-qzAI/AAAAAAAAAP4/HWG4myCtQcU/s320/Mexico-LopezPortillo-10.jpg"/>
          <p:cNvPicPr>
            <a:picLocks noChangeAspect="1" noChangeArrowheads="1"/>
          </p:cNvPicPr>
          <p:nvPr/>
        </p:nvPicPr>
        <p:blipFill>
          <a:blip r:embed="rId2"/>
          <a:srcRect/>
          <a:stretch>
            <a:fillRect/>
          </a:stretch>
        </p:blipFill>
        <p:spPr bwMode="auto">
          <a:xfrm>
            <a:off x="1" y="5000636"/>
            <a:ext cx="1724261" cy="1857363"/>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5"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nodeType="clickEffect">
                                  <p:stCondLst>
                                    <p:cond delay="0"/>
                                  </p:stCondLst>
                                  <p:childTnLst>
                                    <p:set>
                                      <p:cBhvr>
                                        <p:cTn id="20" dur="1" fill="hold">
                                          <p:stCondLst>
                                            <p:cond delay="0"/>
                                          </p:stCondLst>
                                        </p:cTn>
                                        <p:tgtEl>
                                          <p:spTgt spid="17410"/>
                                        </p:tgtEl>
                                        <p:attrNameLst>
                                          <p:attrName>style.visibility</p:attrName>
                                        </p:attrNameLst>
                                      </p:cBhvr>
                                      <p:to>
                                        <p:strVal val="visible"/>
                                      </p:to>
                                    </p:set>
                                    <p:animEffect transition="in" filter="dissolve">
                                      <p:cBhvr>
                                        <p:cTn id="21" dur="500"/>
                                        <p:tgtEl>
                                          <p:spTgt spid="174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b="1" dirty="0" smtClean="0"/>
              <a:t>La devaluación de 1994 y 1995</a:t>
            </a:r>
            <a:endParaRPr lang="es-MX" dirty="0"/>
          </a:p>
        </p:txBody>
      </p:sp>
      <p:sp>
        <p:nvSpPr>
          <p:cNvPr id="3" name="2 Marcador de contenido"/>
          <p:cNvSpPr>
            <a:spLocks noGrp="1"/>
          </p:cNvSpPr>
          <p:nvPr>
            <p:ph idx="1"/>
          </p:nvPr>
        </p:nvSpPr>
        <p:spPr/>
        <p:txBody>
          <a:bodyPr/>
          <a:lstStyle/>
          <a:p>
            <a:r>
              <a:rPr lang="es-MX" dirty="0" smtClean="0"/>
              <a:t>A </a:t>
            </a:r>
            <a:r>
              <a:rPr lang="es-MX" dirty="0" err="1" smtClean="0"/>
              <a:t>raiz</a:t>
            </a:r>
            <a:r>
              <a:rPr lang="es-MX" dirty="0" smtClean="0"/>
              <a:t> de la aparición de la guerrilla del EZLN en Chiapas en 1993, se inició una fuga de capitales. Además en 1993, entra en funciones el tratado de libre comercio de Norteamérica, lo que provoca estancamiento económico y aumento de las importaciones.</a:t>
            </a:r>
            <a:endParaRPr lang="es-MX"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5"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decel="50000" fill="hold">
                                          <p:stCondLst>
                                            <p:cond delay="0"/>
                                          </p:stCondLst>
                                        </p:cTn>
                                        <p:tgtEl>
                                          <p:spTgt spid="3">
                                            <p:txEl>
                                              <p:pRg st="0" end="0"/>
                                            </p:txEl>
                                          </p:spTgt>
                                        </p:tgtEl>
                                        <p:attrNameLst>
                                          <p:attrName>style.rotation</p:attrName>
                                        </p:attrNameLst>
                                      </p:cBhvr>
                                      <p:tavLst>
                                        <p:tav tm="0">
                                          <p:val>
                                            <p:fltVal val="-90"/>
                                          </p:val>
                                        </p:tav>
                                        <p:tav tm="100000">
                                          <p:val>
                                            <p:fltVal val="0"/>
                                          </p:val>
                                        </p:tav>
                                      </p:tavLst>
                                    </p:anim>
                                    <p:anim calcmode="lin" valueType="num">
                                      <p:cBhvr>
                                        <p:cTn id="15" dur="500" decel="50000" fill="hold">
                                          <p:stCondLst>
                                            <p:cond delay="0"/>
                                          </p:stCondLst>
                                        </p:cTn>
                                        <p:tgtEl>
                                          <p:spTgt spid="3">
                                            <p:txEl>
                                              <p:pRg st="0" end="0"/>
                                            </p:txEl>
                                          </p:spTgt>
                                        </p:tgtEl>
                                        <p:attrNameLst>
                                          <p:attrName>ppt_w</p:attrName>
                                        </p:attrNameLst>
                                      </p:cBhvr>
                                      <p:tavLst>
                                        <p:tav tm="0">
                                          <p:val>
                                            <p:strVal val="#ppt_w"/>
                                          </p:val>
                                        </p:tav>
                                        <p:tav tm="100000">
                                          <p:val>
                                            <p:strVal val="#ppt_w*.05"/>
                                          </p:val>
                                        </p:tav>
                                      </p:tavLst>
                                    </p:anim>
                                    <p:anim calcmode="lin" valueType="num">
                                      <p:cBhvr>
                                        <p:cTn id="16" dur="500" accel="50000" fill="hold">
                                          <p:stCondLst>
                                            <p:cond delay="500"/>
                                          </p:stCondLst>
                                        </p:cTn>
                                        <p:tgtEl>
                                          <p:spTgt spid="3">
                                            <p:txEl>
                                              <p:pRg st="0" end="0"/>
                                            </p:txEl>
                                          </p:spTgt>
                                        </p:tgtEl>
                                        <p:attrNameLst>
                                          <p:attrName>ppt_w</p:attrName>
                                        </p:attrNameLst>
                                      </p:cBhvr>
                                      <p:tavLst>
                                        <p:tav tm="0">
                                          <p:val>
                                            <p:strVal val="#ppt_w*.05"/>
                                          </p:val>
                                        </p:tav>
                                        <p:tav tm="100000">
                                          <p:val>
                                            <p:strVal val="#ppt_w"/>
                                          </p:val>
                                        </p:tav>
                                      </p:tavLst>
                                    </p:anim>
                                    <p:anim calcmode="lin" valueType="num">
                                      <p:cBhvr>
                                        <p:cTn id="17" dur="10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8" dur="500" decel="50000" fill="hold">
                                          <p:stCondLst>
                                            <p:cond delay="0"/>
                                          </p:stCondLst>
                                        </p:cTn>
                                        <p:tgtEl>
                                          <p:spTgt spid="3">
                                            <p:txEl>
                                              <p:pRg st="0" end="0"/>
                                            </p:txEl>
                                          </p:spTgt>
                                        </p:tgtEl>
                                        <p:attrNameLst>
                                          <p:attrName>ppt_x</p:attrName>
                                        </p:attrNameLst>
                                      </p:cBhvr>
                                      <p:tavLst>
                                        <p:tav tm="0">
                                          <p:val>
                                            <p:strVal val="#ppt_x+.4"/>
                                          </p:val>
                                        </p:tav>
                                        <p:tav tm="100000">
                                          <p:val>
                                            <p:strVal val="#ppt_x"/>
                                          </p:val>
                                        </p:tav>
                                      </p:tavLst>
                                    </p:anim>
                                    <p:anim calcmode="lin" valueType="num">
                                      <p:cBhvr>
                                        <p:cTn id="19" dur="500" decel="50000" fill="hold">
                                          <p:stCondLst>
                                            <p:cond delay="0"/>
                                          </p:stCondLst>
                                        </p:cTn>
                                        <p:tgtEl>
                                          <p:spTgt spid="3">
                                            <p:txEl>
                                              <p:pRg st="0" end="0"/>
                                            </p:txEl>
                                          </p:spTgt>
                                        </p:tgtEl>
                                        <p:attrNameLst>
                                          <p:attrName>ppt_y</p:attrName>
                                        </p:attrNameLst>
                                      </p:cBhvr>
                                      <p:tavLst>
                                        <p:tav tm="0">
                                          <p:val>
                                            <p:strVal val="#ppt_y-.2"/>
                                          </p:val>
                                        </p:tav>
                                        <p:tav tm="100000">
                                          <p:val>
                                            <p:strVal val="#ppt_y+.1"/>
                                          </p:val>
                                        </p:tav>
                                      </p:tavLst>
                                    </p:anim>
                                    <p:anim calcmode="lin" valueType="num">
                                      <p:cBhvr>
                                        <p:cTn id="20" dur="500" accel="50000" fill="hold">
                                          <p:stCondLst>
                                            <p:cond delay="500"/>
                                          </p:stCondLst>
                                        </p:cTn>
                                        <p:tgtEl>
                                          <p:spTgt spid="3">
                                            <p:txEl>
                                              <p:pRg st="0" end="0"/>
                                            </p:txEl>
                                          </p:spTgt>
                                        </p:tgtEl>
                                        <p:attrNameLst>
                                          <p:attrName>ppt_y</p:attrName>
                                        </p:attrNameLst>
                                      </p:cBhvr>
                                      <p:tavLst>
                                        <p:tav tm="0">
                                          <p:val>
                                            <p:strVal val="#ppt_y+.1"/>
                                          </p:val>
                                        </p:tav>
                                        <p:tav tm="100000">
                                          <p:val>
                                            <p:strVal val="#ppt_y"/>
                                          </p:val>
                                        </p:tav>
                                      </p:tavLst>
                                    </p:anim>
                                    <p:animEffect transition="in" filter="fade">
                                      <p:cBhvr>
                                        <p:cTn id="21" dur="1000" decel="50000">
                                          <p:stCondLst>
                                            <p:cond delay="0"/>
                                          </p:stCondLst>
                                        </p:cTn>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500166" y="642918"/>
            <a:ext cx="7215238" cy="5605482"/>
          </a:xfrm>
        </p:spPr>
        <p:txBody>
          <a:bodyPr/>
          <a:lstStyle/>
          <a:p>
            <a:r>
              <a:rPr lang="es-MX" dirty="0" smtClean="0"/>
              <a:t>La fuga de capitales se nota por la paulatina (aunque controlada) devaluación del peso, y la baja en la Bolsa Mexicana de Valores. Además, otro motivo de desconfianza ante el gobierno mexicano era que su deuda externa e interna era enorme, y de </a:t>
            </a:r>
            <a:r>
              <a:rPr lang="es-MX" dirty="0" err="1" smtClean="0"/>
              <a:t>venciomiento</a:t>
            </a:r>
            <a:r>
              <a:rPr lang="es-MX" dirty="0" smtClean="0"/>
              <a:t> de muy corto plazo.</a:t>
            </a:r>
            <a:endParaRPr lang="es-MX"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8" presetClass="entr" presetSubtype="0" accel="500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1000" fill="hold"/>
                                        <p:tgtEl>
                                          <p:spTgt spid="3">
                                            <p:txEl>
                                              <p:pRg st="0" end="0"/>
                                            </p:txEl>
                                          </p:spTgt>
                                        </p:tgtEl>
                                        <p:attrNameLst>
                                          <p:attrName>ppt_x</p:attrName>
                                        </p:attrNameLst>
                                      </p:cBhvr>
                                      <p:tavLst>
                                        <p:tav tm="0">
                                          <p:val>
                                            <p:fltVal val="-1"/>
                                          </p:val>
                                        </p:tav>
                                        <p:tav tm="50000">
                                          <p:val>
                                            <p:fltVal val="0.95"/>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10"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435608" y="500042"/>
            <a:ext cx="7498080" cy="5748358"/>
          </a:xfrm>
        </p:spPr>
        <p:txBody>
          <a:bodyPr>
            <a:normAutofit/>
          </a:bodyPr>
          <a:lstStyle/>
          <a:p>
            <a:r>
              <a:rPr lang="es-MX" dirty="0" smtClean="0"/>
              <a:t>La siguiente tabla muestra los Datos de Devaluación, Inflación y Aumento o pérdida del poder adquisitivo durante los </a:t>
            </a:r>
            <a:r>
              <a:rPr lang="es-MX" dirty="0" err="1" smtClean="0"/>
              <a:t>ultimos</a:t>
            </a:r>
            <a:r>
              <a:rPr lang="es-MX" dirty="0" smtClean="0"/>
              <a:t> 12 sexenios </a:t>
            </a:r>
            <a:r>
              <a:rPr lang="es-MX" dirty="0" err="1" smtClean="0"/>
              <a:t>presidenciales.En</a:t>
            </a:r>
            <a:r>
              <a:rPr lang="es-MX" dirty="0" smtClean="0"/>
              <a:t> ella se aprecian datos positivos (Columnas en verde). Solo en el último sexenio no hay luces negras, aunque está todavía la sombra del empobrecimiento de la gente.</a:t>
            </a:r>
          </a:p>
          <a:p>
            <a:endParaRPr lang="es-MX"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800" decel="100000"/>
                                        <p:tgtEl>
                                          <p:spTgt spid="3">
                                            <p:txEl>
                                              <p:pRg st="0" end="0"/>
                                            </p:txEl>
                                          </p:spTgt>
                                        </p:tgtEl>
                                      </p:cBhvr>
                                    </p:animEffect>
                                    <p:anim calcmode="lin" valueType="num">
                                      <p:cBhvr>
                                        <p:cTn id="8" dur="800" decel="100000" fill="hold"/>
                                        <p:tgtEl>
                                          <p:spTgt spid="3">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3">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3">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3">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3">
                                            <p:txEl>
                                              <p:pRg st="0" end="0"/>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descr="1.jpg"/>
          <p:cNvPicPr>
            <a:picLocks noGrp="1" noChangeAspect="1"/>
          </p:cNvPicPr>
          <p:nvPr>
            <p:ph idx="1"/>
          </p:nvPr>
        </p:nvPicPr>
        <p:blipFill>
          <a:blip r:embed="rId2"/>
          <a:stretch>
            <a:fillRect/>
          </a:stretch>
        </p:blipFill>
        <p:spPr>
          <a:xfrm>
            <a:off x="1785918" y="363783"/>
            <a:ext cx="6572296" cy="6086459"/>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8"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5000" fill="hold"/>
                                        <p:tgtEl>
                                          <p:spTgt spid="4"/>
                                        </p:tgtEl>
                                        <p:attrNameLst>
                                          <p:attrName>ppt_x</p:attrName>
                                        </p:attrNameLst>
                                      </p:cBhvr>
                                      <p:tavLst>
                                        <p:tav tm="0">
                                          <p:val>
                                            <p:strVal val="#ppt_x"/>
                                          </p:val>
                                        </p:tav>
                                        <p:tav tm="100000">
                                          <p:val>
                                            <p:strVal val="#ppt_x"/>
                                          </p:val>
                                        </p:tav>
                                      </p:tavLst>
                                    </p:anim>
                                    <p:anim calcmode="lin" valueType="num">
                                      <p:cBhvr>
                                        <p:cTn id="8" dur="15000" fill="hold"/>
                                        <p:tgtEl>
                                          <p:spTgt spid="4"/>
                                        </p:tgtEl>
                                        <p:attrNameLst>
                                          <p:attrName>ppt_y</p:attrName>
                                        </p:attrNameLst>
                                      </p:cBhvr>
                                      <p:tavLst>
                                        <p:tav tm="0">
                                          <p:val>
                                            <p:strVal val="#ppt_y+1"/>
                                          </p:val>
                                        </p:tav>
                                        <p:tav tm="100000">
                                          <p:val>
                                            <p:strVal val="#ppt_y-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www.economia.com.mx/gif/devaluacion.jpg"/>
          <p:cNvPicPr>
            <a:picLocks noChangeAspect="1" noChangeArrowheads="1"/>
          </p:cNvPicPr>
          <p:nvPr/>
        </p:nvPicPr>
        <p:blipFill>
          <a:blip r:embed="rId2"/>
          <a:srcRect/>
          <a:stretch>
            <a:fillRect/>
          </a:stretch>
        </p:blipFill>
        <p:spPr bwMode="auto">
          <a:xfrm>
            <a:off x="5286380" y="3571876"/>
            <a:ext cx="3099167" cy="2605099"/>
          </a:xfrm>
          <a:prstGeom prst="rect">
            <a:avLst/>
          </a:prstGeom>
          <a:noFill/>
        </p:spPr>
      </p:pic>
      <p:sp>
        <p:nvSpPr>
          <p:cNvPr id="2" name="1 Título"/>
          <p:cNvSpPr>
            <a:spLocks noGrp="1"/>
          </p:cNvSpPr>
          <p:nvPr>
            <p:ph type="title"/>
          </p:nvPr>
        </p:nvSpPr>
        <p:spPr/>
        <p:txBody>
          <a:bodyPr/>
          <a:lstStyle/>
          <a:p>
            <a:r>
              <a:rPr lang="es-MX" dirty="0" smtClean="0"/>
              <a:t>¿Qué es la </a:t>
            </a:r>
            <a:r>
              <a:rPr lang="es-MX" dirty="0" smtClean="0"/>
              <a:t>devaluación?</a:t>
            </a:r>
            <a:endParaRPr lang="es-MX" dirty="0"/>
          </a:p>
        </p:txBody>
      </p:sp>
      <p:sp>
        <p:nvSpPr>
          <p:cNvPr id="3" name="2 Marcador de contenido"/>
          <p:cNvSpPr>
            <a:spLocks noGrp="1"/>
          </p:cNvSpPr>
          <p:nvPr>
            <p:ph idx="1"/>
          </p:nvPr>
        </p:nvSpPr>
        <p:spPr>
          <a:xfrm>
            <a:off x="1071538" y="1600200"/>
            <a:ext cx="7572428" cy="4525963"/>
          </a:xfrm>
        </p:spPr>
        <p:txBody>
          <a:bodyPr>
            <a:normAutofit/>
          </a:bodyPr>
          <a:lstStyle/>
          <a:p>
            <a:pPr>
              <a:buNone/>
            </a:pPr>
            <a:r>
              <a:rPr lang="es-MX" sz="4400" dirty="0" smtClean="0">
                <a:latin typeface="Arial" pitchFamily="34" charset="0"/>
                <a:cs typeface="Arial" pitchFamily="34" charset="0"/>
              </a:rPr>
              <a:t>Es la </a:t>
            </a:r>
            <a:r>
              <a:rPr lang="es-MX" sz="4400" dirty="0">
                <a:latin typeface="Arial" pitchFamily="34" charset="0"/>
                <a:cs typeface="Arial" pitchFamily="34" charset="0"/>
              </a:rPr>
              <a:t>disminución o pérdida del valor nominal de una moneda corriente frente a otras monedas extranjeras.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mph" presetSubtype="0" fill="hold" grpId="0" nodeType="clickEffect">
                                  <p:stCondLst>
                                    <p:cond delay="0"/>
                                  </p:stCondLst>
                                  <p:childTnLst>
                                    <p:animScale>
                                      <p:cBhvr>
                                        <p:cTn id="11" dur="2000" fill="hold"/>
                                        <p:tgtEl>
                                          <p:spTgt spid="3">
                                            <p:txEl>
                                              <p:pRg st="0" end="0"/>
                                            </p:txEl>
                                          </p:spTgt>
                                        </p:tgtEl>
                                      </p:cBhvr>
                                      <p:by x="150000" y="150000"/>
                                    </p:animScale>
                                  </p:childTnLst>
                                </p:cTn>
                              </p:par>
                            </p:childTnLst>
                          </p:cTn>
                        </p:par>
                      </p:childTnLst>
                    </p:cTn>
                  </p:par>
                  <p:par>
                    <p:cTn id="12" fill="hold">
                      <p:stCondLst>
                        <p:cond delay="indefinite"/>
                      </p:stCondLst>
                      <p:childTnLst>
                        <p:par>
                          <p:cTn id="13" fill="hold">
                            <p:stCondLst>
                              <p:cond delay="0"/>
                            </p:stCondLst>
                            <p:childTnLst>
                              <p:par>
                                <p:cTn id="14" presetID="8" presetClass="emph" presetSubtype="0" fill="hold" nodeType="clickEffect">
                                  <p:stCondLst>
                                    <p:cond delay="0"/>
                                  </p:stCondLst>
                                  <p:childTnLst>
                                    <p:animRot by="21600000">
                                      <p:cBhvr>
                                        <p:cTn id="15" dur="2000" fill="hold"/>
                                        <p:tgtEl>
                                          <p:spTgt spid="2050"/>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descr="2.jpg"/>
          <p:cNvPicPr>
            <a:picLocks noGrp="1" noChangeAspect="1"/>
          </p:cNvPicPr>
          <p:nvPr>
            <p:ph idx="1"/>
          </p:nvPr>
        </p:nvPicPr>
        <p:blipFill>
          <a:blip r:embed="rId2"/>
          <a:stretch>
            <a:fillRect/>
          </a:stretch>
        </p:blipFill>
        <p:spPr>
          <a:xfrm>
            <a:off x="1285852" y="857232"/>
            <a:ext cx="7359368" cy="5167268"/>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style.rotation</p:attrName>
                                        </p:attrNameLst>
                                      </p:cBhvr>
                                      <p:tavLst>
                                        <p:tav tm="0">
                                          <p:val>
                                            <p:fltVal val="720"/>
                                          </p:val>
                                        </p:tav>
                                        <p:tav tm="100000">
                                          <p:val>
                                            <p:fltVal val="0"/>
                                          </p:val>
                                        </p:tav>
                                      </p:tavLst>
                                    </p:anim>
                                    <p:anim calcmode="lin" valueType="num">
                                      <p:cBhvr>
                                        <p:cTn id="9" dur="2000" fill="hold"/>
                                        <p:tgtEl>
                                          <p:spTgt spid="4"/>
                                        </p:tgtEl>
                                        <p:attrNameLst>
                                          <p:attrName>ppt_h</p:attrName>
                                        </p:attrNameLst>
                                      </p:cBhvr>
                                      <p:tavLst>
                                        <p:tav tm="0">
                                          <p:val>
                                            <p:fltVal val="0"/>
                                          </p:val>
                                        </p:tav>
                                        <p:tav tm="100000">
                                          <p:val>
                                            <p:strVal val="#ppt_h"/>
                                          </p:val>
                                        </p:tav>
                                      </p:tavLst>
                                    </p:anim>
                                    <p:anim calcmode="lin" valueType="num">
                                      <p:cBhvr>
                                        <p:cTn id="10" dur="2000" fill="hold"/>
                                        <p:tgtEl>
                                          <p:spTgt spid="4"/>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285852" y="1252518"/>
            <a:ext cx="7498080" cy="5248316"/>
          </a:xfrm>
        </p:spPr>
        <p:txBody>
          <a:bodyPr>
            <a:normAutofit/>
          </a:bodyPr>
          <a:lstStyle/>
          <a:p>
            <a:pPr>
              <a:buNone/>
            </a:pPr>
            <a:r>
              <a:rPr lang="es-MX" sz="3600" dirty="0" smtClean="0"/>
              <a:t>El peso mexicano durante más de medio siglo mantuvo una similitud con respecto al dólar americano ligeramente inferior a uno, inicia una caída progresiva durante el mandato de Porfirio Díaz, una ida a la baja la cual a seguido hasta la actualidad, desde el periodo de López </a:t>
            </a:r>
            <a:r>
              <a:rPr lang="es-MX" sz="3600" dirty="0" smtClean="0"/>
              <a:t>Portillo</a:t>
            </a:r>
            <a:r>
              <a:rPr lang="es-MX" sz="3600" dirty="0" smtClean="0"/>
              <a:t>…</a:t>
            </a:r>
            <a:endParaRPr lang="es-MX"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from="(-#ppt_w/2)" to="(#ppt_x)" calcmode="lin" valueType="num">
                                      <p:cBhvr>
                                        <p:cTn id="7" dur="600" fill="hold">
                                          <p:stCondLst>
                                            <p:cond delay="0"/>
                                          </p:stCondLst>
                                        </p:cTn>
                                        <p:tgtEl>
                                          <p:spTgt spid="3">
                                            <p:txEl>
                                              <p:pRg st="0" end="0"/>
                                            </p:txEl>
                                          </p:spTgt>
                                        </p:tgtEl>
                                        <p:attrNameLst>
                                          <p:attrName>ppt_x</p:attrName>
                                        </p:attrNameLst>
                                      </p:cBhvr>
                                    </p:anim>
                                    <p:anim from="0" to="-1.0" calcmode="lin" valueType="num">
                                      <p:cBhvr>
                                        <p:cTn id="8" dur="200" decel="50000" autoRev="1" fill="hold">
                                          <p:stCondLst>
                                            <p:cond delay="600"/>
                                          </p:stCondLst>
                                        </p:cTn>
                                        <p:tgtEl>
                                          <p:spTgt spid="3">
                                            <p:txEl>
                                              <p:pRg st="0" end="0"/>
                                            </p:txEl>
                                          </p:spTgt>
                                        </p:tgtEl>
                                        <p:attrNameLst>
                                          <p:attrName>xshear</p:attrName>
                                        </p:attrNameLst>
                                      </p:cBhvr>
                                    </p:anim>
                                    <p:animScale>
                                      <p:cBhvr>
                                        <p:cTn id="9" dur="200" decel="100000" autoRev="1" fill="hold">
                                          <p:stCondLst>
                                            <p:cond delay="600"/>
                                          </p:stCondLst>
                                        </p:cTn>
                                        <p:tgtEl>
                                          <p:spTgt spid="3">
                                            <p:txEl>
                                              <p:pRg st="0" end="0"/>
                                            </p:txEl>
                                          </p:spTgt>
                                        </p:tgtEl>
                                      </p:cBhvr>
                                      <p:from x="100000" y="100000"/>
                                      <p:to x="80000" y="100000"/>
                                    </p:animScale>
                                    <p:anim by="(#ppt_h/3+#ppt_w*0.1)" calcmode="lin" valueType="num">
                                      <p:cBhvr additive="sum">
                                        <p:cTn id="10" dur="200" decel="100000" autoRev="1" fill="hold">
                                          <p:stCondLst>
                                            <p:cond delay="600"/>
                                          </p:stCondLst>
                                        </p:cTn>
                                        <p:tgtEl>
                                          <p:spTgt spid="3">
                                            <p:txEl>
                                              <p:pRg st="0" end="0"/>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a:buNone/>
            </a:pPr>
            <a:r>
              <a:rPr lang="es-MX" dirty="0" smtClean="0"/>
              <a:t>…hasta </a:t>
            </a:r>
            <a:r>
              <a:rPr lang="es-MX" dirty="0" smtClean="0"/>
              <a:t>la crisis de diciembre suceso en el cual la deuda externa e interna del país aumento de gran magnitud son solo algunos puntos de la historia en los cuales el cambio que se ha ocasionado en el valor comercial de la moneda ha impactado de gran forma el bolsillo de los mexicanos.</a:t>
            </a:r>
            <a:endParaRPr lang="es-MX"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1285852" y="1571612"/>
            <a:ext cx="7498080" cy="2940048"/>
          </a:xfrm>
        </p:spPr>
        <p:txBody>
          <a:bodyPr>
            <a:noAutofit/>
          </a:bodyPr>
          <a:lstStyle/>
          <a:p>
            <a:r>
              <a:rPr lang="es-MX" sz="6000" b="1" dirty="0" smtClean="0">
                <a:latin typeface="Arial" pitchFamily="34" charset="0"/>
                <a:cs typeface="Arial" pitchFamily="34" charset="0"/>
              </a:rPr>
              <a:t>EL EFECTO DE LA DEVALUACIÓN DEL PESO EN EL COMERCIO</a:t>
            </a:r>
            <a:br>
              <a:rPr lang="es-MX" sz="6000" b="1" dirty="0" smtClean="0">
                <a:latin typeface="Arial" pitchFamily="34" charset="0"/>
                <a:cs typeface="Arial" pitchFamily="34" charset="0"/>
              </a:rPr>
            </a:br>
            <a:r>
              <a:rPr lang="es-MX" sz="6000" b="1" dirty="0" smtClean="0">
                <a:latin typeface="Arial" pitchFamily="34" charset="0"/>
                <a:cs typeface="Arial" pitchFamily="34" charset="0"/>
              </a:rPr>
              <a:t>DE MÉXICO</a:t>
            </a:r>
            <a:endParaRPr lang="es-MX" sz="6000" b="1"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800" decel="100000"/>
                                        <p:tgtEl>
                                          <p:spTgt spid="4"/>
                                        </p:tgtEl>
                                      </p:cBhvr>
                                    </p:animEffect>
                                    <p:anim calcmode="lin" valueType="num">
                                      <p:cBhvr>
                                        <p:cTn id="8" dur="800" decel="100000" fill="hold"/>
                                        <p:tgtEl>
                                          <p:spTgt spid="4"/>
                                        </p:tgtEl>
                                        <p:attrNameLst>
                                          <p:attrName>style.rotation</p:attrName>
                                        </p:attrNameLst>
                                      </p:cBhvr>
                                      <p:tavLst>
                                        <p:tav tm="0">
                                          <p:val>
                                            <p:fltVal val="-90"/>
                                          </p:val>
                                        </p:tav>
                                        <p:tav tm="100000">
                                          <p:val>
                                            <p:fltVal val="0"/>
                                          </p:val>
                                        </p:tav>
                                      </p:tavLst>
                                    </p:anim>
                                    <p:anim calcmode="lin" valueType="num">
                                      <p:cBhvr>
                                        <p:cTn id="9" dur="800" decel="100000" fill="hold"/>
                                        <p:tgtEl>
                                          <p:spTgt spid="4"/>
                                        </p:tgtEl>
                                        <p:attrNameLst>
                                          <p:attrName>ppt_x</p:attrName>
                                        </p:attrNameLst>
                                      </p:cBhvr>
                                      <p:tavLst>
                                        <p:tav tm="0">
                                          <p:val>
                                            <p:strVal val="#ppt_x+0.4"/>
                                          </p:val>
                                        </p:tav>
                                        <p:tav tm="100000">
                                          <p:val>
                                            <p:strVal val="#ppt_x-0.05"/>
                                          </p:val>
                                        </p:tav>
                                      </p:tavLst>
                                    </p:anim>
                                    <p:anim calcmode="lin" valueType="num">
                                      <p:cBhvr>
                                        <p:cTn id="10" dur="800" decel="100000" fill="hold"/>
                                        <p:tgtEl>
                                          <p:spTgt spid="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8" presetClass="exit" presetSubtype="16" fill="hold" grpId="1" nodeType="clickEffect">
                                  <p:stCondLst>
                                    <p:cond delay="0"/>
                                  </p:stCondLst>
                                  <p:childTnLst>
                                    <p:animEffect transition="out" filter="diamond(in)">
                                      <p:cBhvr>
                                        <p:cTn id="16" dur="2000"/>
                                        <p:tgtEl>
                                          <p:spTgt spid="4"/>
                                        </p:tgtEl>
                                      </p:cBhvr>
                                    </p:animEffect>
                                    <p:set>
                                      <p:cBhvr>
                                        <p:cTn id="17" dur="1" fill="hold">
                                          <p:stCondLst>
                                            <p:cond delay="19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435608" y="642918"/>
            <a:ext cx="7498080" cy="5605482"/>
          </a:xfrm>
        </p:spPr>
        <p:txBody>
          <a:bodyPr>
            <a:normAutofit/>
          </a:bodyPr>
          <a:lstStyle/>
          <a:p>
            <a:r>
              <a:rPr lang="es-MX" sz="4000" dirty="0" smtClean="0"/>
              <a:t>En México a través de su historia han existido grandes cambios  dentro del rango comercial, las devaluaciones así como los tratados con los países extranjeros han beneficiado y perjudicado al país en diferentes etapas</a:t>
            </a:r>
            <a:endParaRPr lang="es-MX"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8" presetClass="entr" presetSubtype="0" accel="500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1000" fill="hold"/>
                                        <p:tgtEl>
                                          <p:spTgt spid="3">
                                            <p:txEl>
                                              <p:pRg st="0" end="0"/>
                                            </p:txEl>
                                          </p:spTgt>
                                        </p:tgtEl>
                                        <p:attrNameLst>
                                          <p:attrName>ppt_x</p:attrName>
                                        </p:attrNameLst>
                                      </p:cBhvr>
                                      <p:tavLst>
                                        <p:tav tm="0">
                                          <p:val>
                                            <p:fltVal val="-1"/>
                                          </p:val>
                                        </p:tav>
                                        <p:tav tm="50000">
                                          <p:val>
                                            <p:fltVal val="0.95"/>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10"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285852" y="1214422"/>
            <a:ext cx="7498080" cy="4800600"/>
          </a:xfrm>
        </p:spPr>
        <p:txBody>
          <a:bodyPr>
            <a:normAutofit/>
          </a:bodyPr>
          <a:lstStyle/>
          <a:p>
            <a:r>
              <a:rPr lang="es-MX" sz="4000" dirty="0" smtClean="0"/>
              <a:t>México ha tenido que incrementar y crear nuevas oportunidades para salir adelante de las crisis económicas en las que por causas de algunos representantes políticos ha caído.</a:t>
            </a:r>
            <a:endParaRPr lang="es-MX"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142976" y="571480"/>
            <a:ext cx="7790712" cy="5676920"/>
          </a:xfrm>
        </p:spPr>
        <p:txBody>
          <a:bodyPr>
            <a:normAutofit/>
          </a:bodyPr>
          <a:lstStyle/>
          <a:p>
            <a:pPr>
              <a:buNone/>
            </a:pPr>
            <a:r>
              <a:rPr lang="es-MX" dirty="0" smtClean="0"/>
              <a:t> </a:t>
            </a:r>
            <a:r>
              <a:rPr lang="es-MX" sz="4000" dirty="0" smtClean="0">
                <a:latin typeface="Arial" pitchFamily="34" charset="0"/>
                <a:cs typeface="Arial" pitchFamily="34" charset="0"/>
              </a:rPr>
              <a:t>La devaluación han tenido efectos dentro del comercio provocando un encarecimiento en las importaciones y abaratando las exportaciones que los extranjeros hacen en nuestros productos nacionales</a:t>
            </a:r>
            <a:r>
              <a:rPr lang="es-MX" dirty="0" smtClean="0">
                <a:latin typeface="Arial" pitchFamily="34" charset="0"/>
                <a:cs typeface="Arial" pitchFamily="34" charset="0"/>
              </a:rPr>
              <a:t> </a:t>
            </a:r>
            <a:endParaRPr lang="es-MX"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from="(-#ppt_w/2)" to="(#ppt_x)" calcmode="lin" valueType="num">
                                      <p:cBhvr>
                                        <p:cTn id="7" dur="600" fill="hold">
                                          <p:stCondLst>
                                            <p:cond delay="0"/>
                                          </p:stCondLst>
                                        </p:cTn>
                                        <p:tgtEl>
                                          <p:spTgt spid="3">
                                            <p:txEl>
                                              <p:pRg st="0" end="0"/>
                                            </p:txEl>
                                          </p:spTgt>
                                        </p:tgtEl>
                                        <p:attrNameLst>
                                          <p:attrName>ppt_x</p:attrName>
                                        </p:attrNameLst>
                                      </p:cBhvr>
                                    </p:anim>
                                    <p:anim from="0" to="-1.0" calcmode="lin" valueType="num">
                                      <p:cBhvr>
                                        <p:cTn id="8" dur="200" decel="50000" autoRev="1" fill="hold">
                                          <p:stCondLst>
                                            <p:cond delay="600"/>
                                          </p:stCondLst>
                                        </p:cTn>
                                        <p:tgtEl>
                                          <p:spTgt spid="3">
                                            <p:txEl>
                                              <p:pRg st="0" end="0"/>
                                            </p:txEl>
                                          </p:spTgt>
                                        </p:tgtEl>
                                        <p:attrNameLst>
                                          <p:attrName>xshear</p:attrName>
                                        </p:attrNameLst>
                                      </p:cBhvr>
                                    </p:anim>
                                    <p:animScale>
                                      <p:cBhvr>
                                        <p:cTn id="9" dur="200" decel="100000" autoRev="1" fill="hold">
                                          <p:stCondLst>
                                            <p:cond delay="600"/>
                                          </p:stCondLst>
                                        </p:cTn>
                                        <p:tgtEl>
                                          <p:spTgt spid="3">
                                            <p:txEl>
                                              <p:pRg st="0" end="0"/>
                                            </p:txEl>
                                          </p:spTgt>
                                        </p:tgtEl>
                                      </p:cBhvr>
                                      <p:from x="100000" y="100000"/>
                                      <p:to x="80000" y="100000"/>
                                    </p:animScale>
                                    <p:anim by="(#ppt_h/3+#ppt_w*0.1)" calcmode="lin" valueType="num">
                                      <p:cBhvr additive="sum">
                                        <p:cTn id="10" dur="200" decel="100000" autoRev="1" fill="hold">
                                          <p:stCondLst>
                                            <p:cond delay="600"/>
                                          </p:stCondLst>
                                        </p:cTn>
                                        <p:tgtEl>
                                          <p:spTgt spid="3">
                                            <p:txEl>
                                              <p:pRg st="0" end="0"/>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435608" y="785794"/>
            <a:ext cx="7498080" cy="5462606"/>
          </a:xfrm>
        </p:spPr>
        <p:txBody>
          <a:bodyPr>
            <a:normAutofit/>
          </a:bodyPr>
          <a:lstStyle/>
          <a:p>
            <a:pPr>
              <a:buNone/>
            </a:pPr>
            <a:r>
              <a:rPr lang="es-MX" sz="4000" dirty="0" smtClean="0">
                <a:latin typeface="Arial" pitchFamily="34" charset="0"/>
                <a:cs typeface="Arial" pitchFamily="34" charset="0"/>
              </a:rPr>
              <a:t>con la globalización el país se ve obligado a analizar los cambios que día con día ocurren entre las diversas divisas del mundo, para de esta forma ver en cual área resulta más rentable invertir</a:t>
            </a:r>
            <a:endParaRPr lang="es-MX"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Scale>
                                      <p:cBhvr>
                                        <p:cTn id="7" dur="1000" decel="50000" fill="hold">
                                          <p:stCondLst>
                                            <p:cond delay="0"/>
                                          </p:stCondLst>
                                        </p:cTn>
                                        <p:tgtEl>
                                          <p:spTgt spid="3">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3">
                                            <p:txEl>
                                              <p:pRg st="0" end="0"/>
                                            </p:txEl>
                                          </p:spTgt>
                                        </p:tgtEl>
                                        <p:attrNameLst>
                                          <p:attrName>ppt_x</p:attrName>
                                          <p:attrName>ppt_y</p:attrName>
                                        </p:attrNameLst>
                                      </p:cBhvr>
                                    </p:animMotion>
                                    <p:animEffect transition="in" filter="fade">
                                      <p:cBhvr>
                                        <p:cTn id="9"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Efectos de la </a:t>
            </a:r>
            <a:r>
              <a:rPr lang="es-MX" dirty="0" smtClean="0"/>
              <a:t>Devaluación</a:t>
            </a:r>
            <a:endParaRPr lang="es-MX" dirty="0"/>
          </a:p>
        </p:txBody>
      </p:sp>
      <p:sp>
        <p:nvSpPr>
          <p:cNvPr id="3" name="2 Marcador de contenido"/>
          <p:cNvSpPr>
            <a:spLocks noGrp="1"/>
          </p:cNvSpPr>
          <p:nvPr>
            <p:ph idx="1"/>
          </p:nvPr>
        </p:nvSpPr>
        <p:spPr/>
        <p:txBody>
          <a:bodyPr>
            <a:normAutofit/>
          </a:bodyPr>
          <a:lstStyle/>
          <a:p>
            <a:r>
              <a:rPr lang="es-MX" sz="4400" dirty="0" smtClean="0">
                <a:latin typeface="Arial" pitchFamily="34" charset="0"/>
                <a:cs typeface="Arial" pitchFamily="34" charset="0"/>
              </a:rPr>
              <a:t>A) UN EFECTO RIQUEZA </a:t>
            </a:r>
          </a:p>
          <a:p>
            <a:r>
              <a:rPr lang="es-MX" sz="4400" dirty="0" smtClean="0">
                <a:latin typeface="Arial" pitchFamily="34" charset="0"/>
                <a:cs typeface="Arial" pitchFamily="34" charset="0"/>
              </a:rPr>
              <a:t>B) UN EFECTO LIQUIDEZ </a:t>
            </a:r>
          </a:p>
          <a:p>
            <a:r>
              <a:rPr lang="es-MX" sz="4400" dirty="0" smtClean="0">
                <a:latin typeface="Arial" pitchFamily="34" charset="0"/>
                <a:cs typeface="Arial" pitchFamily="34" charset="0"/>
              </a:rPr>
              <a:t>C) UN EFECTO DE REESTRUCTURACIÓN DE PASIVOS.</a:t>
            </a:r>
            <a:endParaRPr lang="es-MX" sz="4400"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3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800" decel="100000"/>
                                        <p:tgtEl>
                                          <p:spTgt spid="3">
                                            <p:txEl>
                                              <p:pRg st="0" end="0"/>
                                            </p:txEl>
                                          </p:spTgt>
                                        </p:tgtEl>
                                      </p:cBhvr>
                                    </p:animEffect>
                                    <p:anim calcmode="lin" valueType="num">
                                      <p:cBhvr>
                                        <p:cTn id="14" dur="800" decel="100000" fill="hold"/>
                                        <p:tgtEl>
                                          <p:spTgt spid="3">
                                            <p:txEl>
                                              <p:pRg st="0" end="0"/>
                                            </p:txEl>
                                          </p:spTgt>
                                        </p:tgtEl>
                                        <p:attrNameLst>
                                          <p:attrName>style.rotation</p:attrName>
                                        </p:attrNameLst>
                                      </p:cBhvr>
                                      <p:tavLst>
                                        <p:tav tm="0">
                                          <p:val>
                                            <p:fltVal val="-90"/>
                                          </p:val>
                                        </p:tav>
                                        <p:tav tm="100000">
                                          <p:val>
                                            <p:fltVal val="0"/>
                                          </p:val>
                                        </p:tav>
                                      </p:tavLst>
                                    </p:anim>
                                    <p:anim calcmode="lin" valueType="num">
                                      <p:cBhvr>
                                        <p:cTn id="15" dur="800" decel="100000" fill="hold"/>
                                        <p:tgtEl>
                                          <p:spTgt spid="3">
                                            <p:txEl>
                                              <p:pRg st="0" end="0"/>
                                            </p:txEl>
                                          </p:spTgt>
                                        </p:tgtEl>
                                        <p:attrNameLst>
                                          <p:attrName>ppt_x</p:attrName>
                                        </p:attrNameLst>
                                      </p:cBhvr>
                                      <p:tavLst>
                                        <p:tav tm="0">
                                          <p:val>
                                            <p:strVal val="#ppt_x+0.4"/>
                                          </p:val>
                                        </p:tav>
                                        <p:tav tm="100000">
                                          <p:val>
                                            <p:strVal val="#ppt_x-0.05"/>
                                          </p:val>
                                        </p:tav>
                                      </p:tavLst>
                                    </p:anim>
                                    <p:anim calcmode="lin" valueType="num">
                                      <p:cBhvr>
                                        <p:cTn id="16" dur="800" decel="100000" fill="hold"/>
                                        <p:tgtEl>
                                          <p:spTgt spid="3">
                                            <p:txEl>
                                              <p:pRg st="0" end="0"/>
                                            </p:txEl>
                                          </p:spTgt>
                                        </p:tgtEl>
                                        <p:attrNameLst>
                                          <p:attrName>ppt_y</p:attrName>
                                        </p:attrNameLst>
                                      </p:cBhvr>
                                      <p:tavLst>
                                        <p:tav tm="0">
                                          <p:val>
                                            <p:strVal val="#ppt_y-0.4"/>
                                          </p:val>
                                        </p:tav>
                                        <p:tav tm="100000">
                                          <p:val>
                                            <p:strVal val="#ppt_y+0.1"/>
                                          </p:val>
                                        </p:tav>
                                      </p:tavLst>
                                    </p:anim>
                                    <p:anim calcmode="lin" valueType="num">
                                      <p:cBhvr>
                                        <p:cTn id="17" dur="200" accel="100000" fill="hold">
                                          <p:stCondLst>
                                            <p:cond delay="800"/>
                                          </p:stCondLst>
                                        </p:cTn>
                                        <p:tgtEl>
                                          <p:spTgt spid="3">
                                            <p:txEl>
                                              <p:pRg st="0" end="0"/>
                                            </p:txEl>
                                          </p:spTgt>
                                        </p:tgtEl>
                                        <p:attrNameLst>
                                          <p:attrName>ppt_x</p:attrName>
                                        </p:attrNameLst>
                                      </p:cBhvr>
                                      <p:tavLst>
                                        <p:tav tm="0">
                                          <p:val>
                                            <p:strVal val="#ppt_x-0.05"/>
                                          </p:val>
                                        </p:tav>
                                        <p:tav tm="100000">
                                          <p:val>
                                            <p:strVal val="#ppt_x"/>
                                          </p:val>
                                        </p:tav>
                                      </p:tavLst>
                                    </p:anim>
                                    <p:anim calcmode="lin" valueType="num">
                                      <p:cBhvr>
                                        <p:cTn id="18" dur="200" accel="100000" fill="hold">
                                          <p:stCondLst>
                                            <p:cond delay="800"/>
                                          </p:stCondLst>
                                        </p:cTn>
                                        <p:tgtEl>
                                          <p:spTgt spid="3">
                                            <p:txEl>
                                              <p:pRg st="0" end="0"/>
                                            </p:txEl>
                                          </p:spTgt>
                                        </p:tgtEl>
                                        <p:attrNameLst>
                                          <p:attrName>ppt_y</p:attrName>
                                        </p:attrNameLst>
                                      </p:cBhvr>
                                      <p:tavLst>
                                        <p:tav tm="0">
                                          <p:val>
                                            <p:strVal val="#ppt_y+0.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0" presetClass="entr" presetSubtype="0" fill="hold" grpId="0"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Effect transition="in" filter="fade">
                                      <p:cBhvr>
                                        <p:cTn id="23" dur="800" decel="100000"/>
                                        <p:tgtEl>
                                          <p:spTgt spid="3">
                                            <p:txEl>
                                              <p:pRg st="1" end="1"/>
                                            </p:txEl>
                                          </p:spTgt>
                                        </p:tgtEl>
                                      </p:cBhvr>
                                    </p:animEffect>
                                    <p:anim calcmode="lin" valueType="num">
                                      <p:cBhvr>
                                        <p:cTn id="24" dur="800" decel="100000" fill="hold"/>
                                        <p:tgtEl>
                                          <p:spTgt spid="3">
                                            <p:txEl>
                                              <p:pRg st="1" end="1"/>
                                            </p:txEl>
                                          </p:spTgt>
                                        </p:tgtEl>
                                        <p:attrNameLst>
                                          <p:attrName>style.rotation</p:attrName>
                                        </p:attrNameLst>
                                      </p:cBhvr>
                                      <p:tavLst>
                                        <p:tav tm="0">
                                          <p:val>
                                            <p:fltVal val="-90"/>
                                          </p:val>
                                        </p:tav>
                                        <p:tav tm="100000">
                                          <p:val>
                                            <p:fltVal val="0"/>
                                          </p:val>
                                        </p:tav>
                                      </p:tavLst>
                                    </p:anim>
                                    <p:anim calcmode="lin" valueType="num">
                                      <p:cBhvr>
                                        <p:cTn id="25" dur="800" decel="100000" fill="hold"/>
                                        <p:tgtEl>
                                          <p:spTgt spid="3">
                                            <p:txEl>
                                              <p:pRg st="1" end="1"/>
                                            </p:txEl>
                                          </p:spTgt>
                                        </p:tgtEl>
                                        <p:attrNameLst>
                                          <p:attrName>ppt_x</p:attrName>
                                        </p:attrNameLst>
                                      </p:cBhvr>
                                      <p:tavLst>
                                        <p:tav tm="0">
                                          <p:val>
                                            <p:strVal val="#ppt_x+0.4"/>
                                          </p:val>
                                        </p:tav>
                                        <p:tav tm="100000">
                                          <p:val>
                                            <p:strVal val="#ppt_x-0.05"/>
                                          </p:val>
                                        </p:tav>
                                      </p:tavLst>
                                    </p:anim>
                                    <p:anim calcmode="lin" valueType="num">
                                      <p:cBhvr>
                                        <p:cTn id="26" dur="800" decel="100000" fill="hold"/>
                                        <p:tgtEl>
                                          <p:spTgt spid="3">
                                            <p:txEl>
                                              <p:pRg st="1" end="1"/>
                                            </p:txEl>
                                          </p:spTgt>
                                        </p:tgtEl>
                                        <p:attrNameLst>
                                          <p:attrName>ppt_y</p:attrName>
                                        </p:attrNameLst>
                                      </p:cBhvr>
                                      <p:tavLst>
                                        <p:tav tm="0">
                                          <p:val>
                                            <p:strVal val="#ppt_y-0.4"/>
                                          </p:val>
                                        </p:tav>
                                        <p:tav tm="100000">
                                          <p:val>
                                            <p:strVal val="#ppt_y+0.1"/>
                                          </p:val>
                                        </p:tav>
                                      </p:tavLst>
                                    </p:anim>
                                    <p:anim calcmode="lin" valueType="num">
                                      <p:cBhvr>
                                        <p:cTn id="27" dur="200" accel="100000" fill="hold">
                                          <p:stCondLst>
                                            <p:cond delay="800"/>
                                          </p:stCondLst>
                                        </p:cTn>
                                        <p:tgtEl>
                                          <p:spTgt spid="3">
                                            <p:txEl>
                                              <p:pRg st="1" end="1"/>
                                            </p:txEl>
                                          </p:spTgt>
                                        </p:tgtEl>
                                        <p:attrNameLst>
                                          <p:attrName>ppt_x</p:attrName>
                                        </p:attrNameLst>
                                      </p:cBhvr>
                                      <p:tavLst>
                                        <p:tav tm="0">
                                          <p:val>
                                            <p:strVal val="#ppt_x-0.05"/>
                                          </p:val>
                                        </p:tav>
                                        <p:tav tm="100000">
                                          <p:val>
                                            <p:strVal val="#ppt_x"/>
                                          </p:val>
                                        </p:tav>
                                      </p:tavLst>
                                    </p:anim>
                                    <p:anim calcmode="lin" valueType="num">
                                      <p:cBhvr>
                                        <p:cTn id="28" dur="200" accel="100000" fill="hold">
                                          <p:stCondLst>
                                            <p:cond delay="800"/>
                                          </p:stCondLst>
                                        </p:cTn>
                                        <p:tgtEl>
                                          <p:spTgt spid="3">
                                            <p:txEl>
                                              <p:pRg st="1" end="1"/>
                                            </p:txEl>
                                          </p:spTgt>
                                        </p:tgtEl>
                                        <p:attrNameLst>
                                          <p:attrName>ppt_y</p:attrName>
                                        </p:attrNameLst>
                                      </p:cBhvr>
                                      <p:tavLst>
                                        <p:tav tm="0">
                                          <p:val>
                                            <p:strVal val="#ppt_y+0.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30" presetClass="entr" presetSubtype="0" fill="hold" grpId="0"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Effect transition="in" filter="fade">
                                      <p:cBhvr>
                                        <p:cTn id="33" dur="800" decel="100000"/>
                                        <p:tgtEl>
                                          <p:spTgt spid="3">
                                            <p:txEl>
                                              <p:pRg st="2" end="2"/>
                                            </p:txEl>
                                          </p:spTgt>
                                        </p:tgtEl>
                                      </p:cBhvr>
                                    </p:animEffect>
                                    <p:anim calcmode="lin" valueType="num">
                                      <p:cBhvr>
                                        <p:cTn id="34" dur="800" decel="100000" fill="hold"/>
                                        <p:tgtEl>
                                          <p:spTgt spid="3">
                                            <p:txEl>
                                              <p:pRg st="2" end="2"/>
                                            </p:txEl>
                                          </p:spTgt>
                                        </p:tgtEl>
                                        <p:attrNameLst>
                                          <p:attrName>style.rotation</p:attrName>
                                        </p:attrNameLst>
                                      </p:cBhvr>
                                      <p:tavLst>
                                        <p:tav tm="0">
                                          <p:val>
                                            <p:fltVal val="-90"/>
                                          </p:val>
                                        </p:tav>
                                        <p:tav tm="100000">
                                          <p:val>
                                            <p:fltVal val="0"/>
                                          </p:val>
                                        </p:tav>
                                      </p:tavLst>
                                    </p:anim>
                                    <p:anim calcmode="lin" valueType="num">
                                      <p:cBhvr>
                                        <p:cTn id="35" dur="800" decel="100000" fill="hold"/>
                                        <p:tgtEl>
                                          <p:spTgt spid="3">
                                            <p:txEl>
                                              <p:pRg st="2" end="2"/>
                                            </p:txEl>
                                          </p:spTgt>
                                        </p:tgtEl>
                                        <p:attrNameLst>
                                          <p:attrName>ppt_x</p:attrName>
                                        </p:attrNameLst>
                                      </p:cBhvr>
                                      <p:tavLst>
                                        <p:tav tm="0">
                                          <p:val>
                                            <p:strVal val="#ppt_x+0.4"/>
                                          </p:val>
                                        </p:tav>
                                        <p:tav tm="100000">
                                          <p:val>
                                            <p:strVal val="#ppt_x-0.05"/>
                                          </p:val>
                                        </p:tav>
                                      </p:tavLst>
                                    </p:anim>
                                    <p:anim calcmode="lin" valueType="num">
                                      <p:cBhvr>
                                        <p:cTn id="36" dur="800" decel="100000" fill="hold"/>
                                        <p:tgtEl>
                                          <p:spTgt spid="3">
                                            <p:txEl>
                                              <p:pRg st="2" end="2"/>
                                            </p:txEl>
                                          </p:spTgt>
                                        </p:tgtEl>
                                        <p:attrNameLst>
                                          <p:attrName>ppt_y</p:attrName>
                                        </p:attrNameLst>
                                      </p:cBhvr>
                                      <p:tavLst>
                                        <p:tav tm="0">
                                          <p:val>
                                            <p:strVal val="#ppt_y-0.4"/>
                                          </p:val>
                                        </p:tav>
                                        <p:tav tm="100000">
                                          <p:val>
                                            <p:strVal val="#ppt_y+0.1"/>
                                          </p:val>
                                        </p:tav>
                                      </p:tavLst>
                                    </p:anim>
                                    <p:anim calcmode="lin" valueType="num">
                                      <p:cBhvr>
                                        <p:cTn id="37" dur="200" accel="100000" fill="hold">
                                          <p:stCondLst>
                                            <p:cond delay="800"/>
                                          </p:stCondLst>
                                        </p:cTn>
                                        <p:tgtEl>
                                          <p:spTgt spid="3">
                                            <p:txEl>
                                              <p:pRg st="2" end="2"/>
                                            </p:txEl>
                                          </p:spTgt>
                                        </p:tgtEl>
                                        <p:attrNameLst>
                                          <p:attrName>ppt_x</p:attrName>
                                        </p:attrNameLst>
                                      </p:cBhvr>
                                      <p:tavLst>
                                        <p:tav tm="0">
                                          <p:val>
                                            <p:strVal val="#ppt_x-0.05"/>
                                          </p:val>
                                        </p:tav>
                                        <p:tav tm="100000">
                                          <p:val>
                                            <p:strVal val="#ppt_x"/>
                                          </p:val>
                                        </p:tav>
                                      </p:tavLst>
                                    </p:anim>
                                    <p:anim calcmode="lin" valueType="num">
                                      <p:cBhvr>
                                        <p:cTn id="38" dur="200" accel="100000" fill="hold">
                                          <p:stCondLst>
                                            <p:cond delay="800"/>
                                          </p:stCondLst>
                                        </p:cTn>
                                        <p:tgtEl>
                                          <p:spTgt spid="3">
                                            <p:txEl>
                                              <p:pRg st="2" end="2"/>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MX" sz="4000" dirty="0" smtClean="0">
                <a:latin typeface="Arial" pitchFamily="34" charset="0"/>
                <a:cs typeface="Arial" pitchFamily="34" charset="0"/>
              </a:rPr>
              <a:t>A) UN EFECTO RIQUEZA </a:t>
            </a:r>
            <a:br>
              <a:rPr lang="es-MX" sz="4000" dirty="0" smtClean="0">
                <a:latin typeface="Arial" pitchFamily="34" charset="0"/>
                <a:cs typeface="Arial" pitchFamily="34" charset="0"/>
              </a:rPr>
            </a:br>
            <a:endParaRPr lang="es-MX" sz="4000" dirty="0" smtClean="0">
              <a:latin typeface="Arial" pitchFamily="34" charset="0"/>
              <a:cs typeface="Arial" pitchFamily="34" charset="0"/>
            </a:endParaRPr>
          </a:p>
        </p:txBody>
      </p:sp>
      <p:sp>
        <p:nvSpPr>
          <p:cNvPr id="3" name="2 Marcador de contenido"/>
          <p:cNvSpPr>
            <a:spLocks noGrp="1"/>
          </p:cNvSpPr>
          <p:nvPr>
            <p:ph idx="1"/>
          </p:nvPr>
        </p:nvSpPr>
        <p:spPr/>
        <p:txBody>
          <a:bodyPr>
            <a:normAutofit/>
          </a:bodyPr>
          <a:lstStyle/>
          <a:p>
            <a:r>
              <a:rPr lang="es-MX" dirty="0" smtClean="0"/>
              <a:t>Ocurre un efecto riqueza si alguna perturbación que afecte el balance de un agente económico cambia su patrimonio. </a:t>
            </a:r>
          </a:p>
          <a:p>
            <a:r>
              <a:rPr lang="es-MX" dirty="0" smtClean="0"/>
              <a:t>Tiene un efecto directo sobre aquellos activos cuyos precios sean fijados internacionalmente; es decir, los “activos negociables”</a:t>
            </a:r>
          </a:p>
          <a:p>
            <a:r>
              <a:rPr lang="es-MX" dirty="0" smtClean="0"/>
              <a:t>Puede modificar el patrimonio de una empresa en cualquier dirección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Scale>
                                      <p:cBhvr>
                                        <p:cTn id="7" dur="1000" decel="50000" fill="hold">
                                          <p:stCondLst>
                                            <p:cond delay="0"/>
                                          </p:stCondLst>
                                        </p:cTn>
                                        <p:tgtEl>
                                          <p:spTgt spid="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2"/>
                                        </p:tgtEl>
                                        <p:attrNameLst>
                                          <p:attrName>ppt_x</p:attrName>
                                          <p:attrName>ppt_y</p:attrName>
                                        </p:attrNameLst>
                                      </p:cBhvr>
                                    </p:animMotion>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37"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37" presetClass="entr" presetSubtype="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fade">
                                      <p:cBhvr>
                                        <p:cTn id="22" dur="1000"/>
                                        <p:tgtEl>
                                          <p:spTgt spid="3">
                                            <p:txEl>
                                              <p:pRg st="1" end="1"/>
                                            </p:txEl>
                                          </p:spTgt>
                                        </p:tgtEl>
                                      </p:cBhvr>
                                    </p:animEffect>
                                    <p:anim calcmode="lin" valueType="num">
                                      <p:cBhvr>
                                        <p:cTn id="2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4"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25"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37" presetClass="entr" presetSubtype="0"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fade">
                                      <p:cBhvr>
                                        <p:cTn id="30" dur="1000"/>
                                        <p:tgtEl>
                                          <p:spTgt spid="3">
                                            <p:txEl>
                                              <p:pRg st="2" end="2"/>
                                            </p:txEl>
                                          </p:spTgt>
                                        </p:tgtEl>
                                      </p:cBhvr>
                                    </p:animEffect>
                                    <p:anim calcmode="lin" valueType="num">
                                      <p:cBhvr>
                                        <p:cTn id="3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2"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33"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En el casó de México</a:t>
            </a:r>
            <a:endParaRPr lang="es-MX" dirty="0"/>
          </a:p>
        </p:txBody>
      </p:sp>
      <p:sp>
        <p:nvSpPr>
          <p:cNvPr id="3" name="2 Marcador de contenido"/>
          <p:cNvSpPr>
            <a:spLocks noGrp="1"/>
          </p:cNvSpPr>
          <p:nvPr>
            <p:ph idx="1"/>
          </p:nvPr>
        </p:nvSpPr>
        <p:spPr>
          <a:xfrm>
            <a:off x="1071538" y="1600200"/>
            <a:ext cx="7358114" cy="4525963"/>
          </a:xfrm>
        </p:spPr>
        <p:txBody>
          <a:bodyPr>
            <a:normAutofit/>
          </a:bodyPr>
          <a:lstStyle/>
          <a:p>
            <a:pPr>
              <a:buNone/>
            </a:pPr>
            <a:r>
              <a:rPr lang="es-MX" sz="4400" dirty="0" smtClean="0"/>
              <a:t>Seria la reducción del valor del Peso vs el Dólar, el Euro, la libra esterlina, el yen y en general cualquier moneda de otro país.</a:t>
            </a:r>
          </a:p>
          <a:p>
            <a:endParaRPr lang="es-MX" sz="4400" dirty="0"/>
          </a:p>
        </p:txBody>
      </p:sp>
      <p:sp>
        <p:nvSpPr>
          <p:cNvPr id="29698" name="AutoShape 2" descr="data:image/jpeg;base64,/9j/4AAQSkZJRgABAQAAAQABAAD/2wCEAAkGBhMSERIUEhQWFBUVFxUUFhIXFBQVFRYUFRQVFBUUFRQXHCYeFxkjGRQUHy8gJCcpLCwsFR4xNTAqNSYrLCkBCQoKDgwOGg8PGiwkHSQsLCwpLCwsLCwsLSkpKSkpLCkpLCwsLCksKSwpKSwpKSwsLCksLCkpKSwsLCwpLCwsLP/AABEIAMMBAwMBIgACEQEDEQH/xAAcAAABBQEBAQAAAAAAAAAAAAAEAAIDBQYBBwj/xAA7EAABAwIEBAMFBwQCAgMAAAABAAIRAyEEBRIxBkFRYRMicTKBkbHwBxRCocHR4SNSYnIz8RWCJFOS/8QAGQEAAgMBAAAAAAAAAAAAAAAAAAQBAgMF/8QAJxEAAgICAwACAgICAwAAAAAAAAECAxExBBIhIkETYRRRQoEFcfD/2gAMAwEAAhEDEQA/APIwk4rjlwIARcutclC5CAJJTCFwlLUgBEJkJwKaUAMc1ROUpTHNQVISmlPITCglDSuLpXEEiSSU2Gwzqj2sYJc4gAdSUAT5VlVTEVW0qQ1Od8AOZPZe28L8MU8FTDGeao6Nb+ZPQdAhuEOFmYKjFjVcAajun+I7BegZBw+XjXUs38z19FxL7pcif469HWprjx4/ks2V1PDujSxpc89BKrsywAZ/zVqdM/2zqd7w3b3qXjHj5lHVQwkNizqg3J5gH9V5di83c4kkkz3Kap/4+MVmT9E7efKTxBGpxNPCc6r3ejQFm6/DWALi7VVJJmS7n8ED4zjzUj6LgJg+qehVGGhOVspbZLgsx8JxpPMgew7qOQ9U/MMN4gJ+CqcS3UIO82PQqTA5q4/03e0LevdK2VdX2iN1W9l1kQOcXHS72hseqHeCNwrLF4CRPPeUAcRNne181MXnRMtkOpcIXXQmLYodKQcuSukoIESmuC7CbKAOQkupKckYBiEoTpSK1MjmpdlNDV1AHCE0LpcuAoA6uFdKaUAMcEx5UsKIoKkTk0qQhRuQShi4upIJEF6B9l2SgufiHj2fJT9ebvcsJh8K95hjXOPQAleu8NYbwKFKkbECXDubu/ZJ8yeK+q2xviwTnl6RvuG8t8aoJ9ltz3Uv2l8XDC0fBpkB7xFvwthWPDjxRwjqx3eSQOzbAD8z714zxVRxuJrPqmhVLSbeUmANlHDqjVX2e2Zcy52T6rSKDFY4uJM7odrpK4yg4u0wQeYIII9xVkzIqgEwU+Kh/D+BDiJuttUyVnh7cljMseaRVxiuJgGxKkozL55hgx5hUdds32I2KsM2zDWSVWGoqM0SLHC5xLdLvaCGxVAm/NB1WTcWI2P7ojC5hI0mzh9SsHX19Rup9lhiZWB8rt+vVNdTXMXTB9VBSxH4Xb8j1Ur0nJNdc1JxBTdSAydC7KaIXYKCRJJSkgAVJqka1PFNbGGSLQm+GiGtldc2EBkgDE0NU+lcCjIZI9KboU0J3hIyGQUsTHU0UWpr2qQAXtUZCMLFDUaggGK4pjTR2G4cxNSNFGoZ2Okx8SIUNpbZdJvR7F9nuDpnLqJpgAkHXHtF8mZ5qDOsM6i4n67Kg4ZzV+VOayrJpuA8SL6HHmPit5jMTSxFPUwh7XCZELgWpwsctpnZg1KHX7RcYfEltCi0mzabQB6iT81EK2rl71172iJBiI9ICiNVrYLJJ5hwsR+6vJ++nJ+yanw/RxlntHitGplSPMI/CT+JpV8/g2iaWnTDo37rPMzb7vqrvgWIYzm4mwt0WkyPi6liGA7GL9E/xrcRwyklk8a4vwYovIHf5rFV8SSvaeK8Rh6xcH0mFvpB9Z6ry/iThXwmmrQJfSHtNPt0+56t7plXRbwU6mZqlRgrkpwC1AQUdWnNxYjYp5KbqQByjiuTt/n6LtalIXKlMOH6qB1VzbO26quC/b+x1HGFp0u26owP96r6oBCZQxJaeyGiUyzkJJlOsHCyfCoWOykuaUlOAJAxINT2NXRTVjEZ4Se2ipNCkpBAEYophohTVZlMegBjcMnGipqZsnmEABOpJjqKM8NIUVYAAUlE+hvKsKlKZCOyHhypinwPKwe0/p2A5lUlNRWXotGLk8I79n+GY7HUg8Ai8TsHR5ZXt5wQjr35fysJX4SZh6MUGw7fX+MkXBJVxw7xqyq3wqx0Vm20mwdH4gVw+TL8z7x0diiDqXWWyv4sydrgbbrA4rFHCOAY8gncDaJ6L0rPa0tdfYE/svL+K6fnpnnpv7nELfh/L4vRnyvj8ls9czGvWpl9byupuFJ2gtkgOptv/wBIN3FoDZZTB5EtE6f9gTZNyviFlVlOhV3q0GCmepa32fUQfihcTkgbqLbatjt9FaSik/mc1foQy6rXnFV3uLCfDYzaLS7t0uiMHhWU3NdTc5rhymzuxmynyLHzR+71AZ8zmv3baLdiQZTa+D5gW5jmPTqq9npgF5jRa+COY97Sq9uHLHDa8SP7mm0wVNQqPaHdRBE8x0KGGaMLhZzXmw03ueQULOiSszfJcNUcWVGBp/DUZZwv8HBYbP8AIKmFeA7zMd7FQbOHTsR0W/xGFc90ggEWDSZkdHd09+WirTdRqAaXAkXkscNiOiZrt6fZXB5QV1tOVPXwTmPcx27TCtMryovIT69KN4KU0SE0sBsQvRqPBJc3ZZ3O+GX0ptZDRVSRj62ELbjZQkSrkWsVBi8GA0uHJQXyV7SRsi6OM6qCmQU40JUPBKDBUSQgY5JVwXyy4aFMAnMprulSZCYJSiFNRYnVYUgDkSnupW2U1MiFJqUACsEbrlRiMewHZRCgReEAQALgapm0ZKd4cTF/rdBAsDlrqlRrRzO/QcyvTspwjKTGtaNviT1PdZjhvB6Ga3bu/Ifyr/77H1t29643Nsc5dVpHW4kFBdnsuazwRG/1t6LD8QZTTe/ULEcxZW+MzaAepVHicVMzzv6BYUxlF5N7ZJr0pcwzKpRAaHl0iYdeByVDiqrqjtTjKMx1fXUJI9PQbIPTEruV1qK/ZyLLHJ/o0JLX0MJLiyDpLwfZh1j23C3uExxfqBiRs7+OndYrhfJ/vdM0g8Nc14cS640OaRP/AOw0f+ysOHWVziThajXeKxpc3nqYN78x067brC9Jr/opF+lnxDVDWNjfVqt7QaBd8eqNwOJqBlN1YiXXDwIBbyJA2JQNbCaiW31OIEETcnTHWL7ckbndE0NOGa4uFBrWOeblzoDiB0aJAt0S30kafYsRjqbWwHtdM7EFzrzpF7fwh8C3+tTqW0g3FtQ1AiVUPykOJLBB3JAkj3c2qyw1AFhD5EWJNoIE8+R3VnFJeMjYdjsAQ4xtv3I3n4IdjiBBJg2DhuO3p2RlLMm+Rj3S6PLUAMEAW1HYH5p1eleC0Cd3cuxtzWab0ycGHzLheqar3gh8mdIs6PTmtBwtl4kSIO20IzGYcuexzJtbVB6b9ro6hQcDP4uvXsU7XyMY7aMpwzo9HybLGCmLDZZbj7JaekkAXBTcu400Ngna1z0We4t4v8QG/uT4v9YPKs1w+l59ULiv+F6IzCvqeSmY6lGHJ6kBVZsjOh0IzD4kbFBwuKrLlyISVc2m+FxVwWyaajvdSuaZTqjRqRLQIUmZBTqXTnYeVO3DXkKbwoQQDfdgBKQIIRjmghQUMOFADGtsnud5ZUlQhvNQg64iyAIaDtyd0VgMEajgJiDJ9OiHrf03N5jmFpMqwZMaWkufsAJPuWV0+sfNmtUO0v0FPrBojp9foq/E5mGjf+e6uczydmGaDjKvhk3FBkOqkf5H2WA+9UozGmTNLDtA/wDsqEvd63t+SQhx5bkOyvivEAtxDnmbn0BPyTMVhq7rNpPjrod+yumZpUmGt/OPg1oC7isTXjzPcJvDTEDum66HF5FbL8+IzDsmrHei8f8Ao5DVMoqtF6bo/wBSrzE+J+J7zP8Akf3TctwjqtZlM1X0w5zQXanSAXAEwTylNYFewNwziDQqF2k+w6QQQCIu0+o+Bg8ls8UW4kNqMLvEpw9lVoh1x5ajD/daHN/uaeq31H7NsGyi5mlz3ljm+LUe5zgSCNUTA+C8k4ddWoU6mHqam1WuL2U3WJaLPAHun0S98MrK2ax36aSrnra9M1nMP3rDaXYimwAGtTaQRiqLD7W3nbyv0Ex5tihVqPrNv4jg7tDmgiPddU1Wp4jmVqEsxFIzEXB2cCPx03DeLhFDGNcdbWxTqQ11ESXUKw/CORad2nmDCVlvKNES0WwSQYHM9A7yu+akrV2w1uoQTBIMk2jU48hHzTHuMPjzFwAtNriZnaAFUYSrR8R9IWggOeRpBed2tm8A89lVLIFw9tgRIgkW2t2UlDMHNsRI6desdCpKbNIg7c/3TcRhrtMj+5t7kDdRn6A23Cpw+IZIjxAPOwkXbyMKDOaFNjnNADYNhefcvKOL8XWwlUVaDzTcPMNJ2uJHcEEWVZV+1HF1Gw4MLiI8SDPrExKYVXePxK5ww/izN9GKqNa7+3VBtq0iQs3isyc7mq8PJJJMk3JO5JRuBy59Z4axpc48h8+wTifVYZTrl+CwuHLnRuStPxBw2RRoMHIGo/8A2dAa33D5rRcO8HNoAOq+Z/TkEXm9MEQFzreau3WA9Xw3jtM8cx+AgwAmYLLSStbj8rBcVLg8vDBJTH5/iZ/hyyupZNYJIitn7Q4jpZJY9rC/SBzwQ4pz6UbLkqYNMJ8QGYesVM96iDYuiAwuGyGGSIPPJStw/NTYLK3HcWVtTywAbrGd8I7ZtGmctIz3gu1QfcpcNQaJ1CCNloaWWsb39VythKe5A+BWX8uBr/FmUmU5K/FVxTYNQkC3O69Kz3MKOTYeGaXYp4jUYOn/AFHII37O8lp0KFTExEh2ns0CXEept7l41xtxA7E4mo8kwSY7AJiCUvm/9GE8x+C/2Q/fnV62qq4uLjJJM81pfCB8oFgsHRxEFbbhnEeMQPxC3qP3UTz2TBYcWi3wOWmJG4O/7IHM8E5lTyk+YyefVej5Fwo5wl4hpV4ODqEguBJH5rfYuos8ewuX1HwNM+on4K8wfBDzDvZjkbD4H9F6TjaWHwrNWgAi46lee8S8ZGoSGGByhHhDWDZYTPgyi1jnaiwaS6ZO+kDudl5z9o+R1a7hi6E+JTu5rZmB+NvfqEPgc9LdXiHyu3PMLTZbmIcBcOB/GDf3hcy1zhZ2GY4cTK8H5kMUHtLRTrRJMQKkDzaZuHf4ozF4MtcS2zreYc4MweRFytM7gSljKjHOpuZpOrxmF1IjnLY3d3VVxo8YGs2l5qzS0O1Oc0PkzYkCDtvClQc/lBef+0S3jZU4Q1ml76cuAnxGAAub/mxp9pom7Ux9WlUa0VYBPm1sE0zOzmg3Z6SgqfE7C4OaHMcNjvHaQdkw5pTdrEtbeS2CGkn8Qt5T15K/4pf0R2ReMynEN89N3iMi4F7HYlp3HcFG1WBrWvAgtHmcPNp6iBKyWEzJrfYrGmRNi8xHQEbjsVx3ElU1nF2I8pIIAhosIjygFVdEmyymir4yxraghpJbsCd3Fxlx+ACytLDlbLOGsrvZocHO9nQGGSTu7UB5vetBkXBLWw+tpPRkWHr1K0lbGmHyJrrdjwjJ8OcG1cQQTLKf9xFz/qOfqvS8ryalhmRTbHVx3PqUZLWCPg0W/wCgg61cnnAHPkOw6rkXcmdzx9HXq48aln7HV8TM/XxVPmGMFwPeUsZjtwNh9X7qpqPn6/NFVf2WnPPhE+9ys5n2c7sZ7yic7zWAWtN/ks09s7rq0U/5SOZdb/igUuKSI0JJ3Ar6a1tKVIWdSpIhMbhtRuozjZTGR+HwxebXWiy3KmsEuuVNk+Xta2SjqtYNHsrk8jlOT6x0dSjjKK7SIHVGN5fkoXYsfQTX15/Cm+N/j8kql/Y1od95CZUqhwjrZd8f/H5J9Gv5h5eY6KUiDf8AEX/xsnc1u4pMb73RPzK+eK+BcbkFe5fali3GnSot2OlxHU8vl+a8+bgCBGhdqdigkjjxg5tswzMEZXo/AOTjU0u7KuGVy4f0zJI5c1qsDgm0BpL/ADD2gAIaekzdRG6L2EoOJ6zTqtDRcAQOYVXmvFVGjI1Au5Rt8V5HxPxNWo7OJadnd42I5FZqhxO6qYe6/I/L3rbsvrRn60bvGYrE4x7zMMkiXSJI3DRzCosxyl9KNV56LVYKAxsn8IHraf1UWbUw6k6eV0kuS3Zj6B1+fsw72gAztsVHlOKLCS03Gx6jojzRnlKEr5eWXHVPswPROG/tDe0BtUeINgZhw7Tz96y3HWZfe6lSqBABp6Wzs0AtM95uqbC1SHRzIP5bFEYl+ptTu0fEEFQ0Wi2/CjFITI94TWuaQ7kdo7okU7eiFfSm+w5oNAY0XkSnYLLalWo1rRLj8I6kotlMdzK3GQZW2gzaXG7ifyHoEtyL1THP39DFFLslj6Jci4dZh27annd36DoFZVMRG2/XkP5UNTE2PIdeZQlSpzdtyb1K4EnKyWWdqEY1rCJHVJuTbrzd/CrMdj5sLAfl29UzG48mb/XQKrfULvTp9c1vCvBnOeR7qk+irM1zHSIG5U2MxwYPq6z1dxcSSd10KKe3r0JXW9fitgta8k80K4FHVGKMtsugIZBtKSm1BJTkMl6cSZCvMpo6iCqFolajJWRo+SV5UutZvxYdpmkpMgAAShsa53QIv7wVU42q6d1wovLO3JeDTq7LkO7fBDl56lNJPUrcxCvN1HwXWl/UfBCaT/kl4Z6O+KALvOMxOJq0/wDFon3ACUM5gHP4JZa1zhpAubdyiMwwgpnRMv5nkOyab/I0cuT/ABvCI8srAVWnpJB/yAJEhVz6/tO3M/O/6pNqkGdjf8tvruq/78HTctqNtEWcP1F91aMMMpKXb0lzCk2qx7D0kdiFjMVlJaZH5LYMe4kz5rR0+rWUGIwrXciPzW0bOnhKhlGm4WzIVaFM7loDXTycLX9YUmf4rS0UwRrfeOjeU+v6LF4bCVqTi6hULSd4MfEFabhbJKlap/WDi5x/5D7U2uVSFK79vorLWB2XZaY8wI77hCZpgzO1uy9hy/hxlNmnfqY39yoOKuFGaS9oHyXUFGmtnlFDC+cFtjMEGYjmmmqAXDpPwuP0U2MIpOdcyJ/Oyq24iZI5SPgCVWRMdjA8zJuDa3JPw+W1Hu0MBdI+HqeSHo1ph3I8ltvs9qtcysD7Uj103sl77XVBySGqK/yTUSny7IqlF4dU06W3gGb8grl+YR9c/wBUbxCyGzsAsj9+vfcbdu/quS5y5HyZ1VGNCwi/OK5u9zencoLE46dz7/0CqauZjr/KjZVLt7DorKrBV2Z0Fuql2+319SocTig0b/XQJlXEBqqq1XW6+3Lsmaqez90L2XdFj7B8VUL3Ek7cuyicNoRDaUTKjewcl0UseIQby8sh0zzTTTUuhNKCAbQElOaaSALugQtPljRqYs2aEXV3l7ySydkjzPYjnD2aguCqsW7zFWwpCyr8wpNBXHhs7EtAOsLnihIuammo3otzEd4wXDWCb4o/tS8U/wBqAwX3BuLa2vLhbSfiBIVXmdc1Kr38pLj6ShqOYupu1abc/RPbWbVJ0OGmb/ymaPMs53Ijl5HeVwGo6SbB3QnaeypMTW0uLXNEtte/wV1VaDLdha/oZlAvw1OrWJ3sBfa3PvyWz2LxljYZw9hvFDnujSDAEbu3M9VejDN5ifUBVeSVm09VMkNDjIMQJ79FcPqgWcHe4T9BYy2S2zuHymmXARv9WXoGR5Syk0EbkLzY40a2hocXagL/ADV9Q460S2Q4C07/AJha0z6v0Mdj0AlZvjDMg2kQwgkzIlZvGccF8w6PTZZjNc3e4Hv+aZ/kf0Q687MnnVepUqEAEX3Nh8U7CZTUrzRoRIYS55s0arSfzhPrjU4ANL3HYC5+AWs4AwrqRrsqNio8tfFp0gQJ6LO/kOMXJbNaeOnLH0ZsfZrXa21ds9NDgJ9U7CVXZbVpuc7VNqsWEHaPQr03FCBcgdhcrzjjGjq1TbskK+RO59Z6H5UQrXaGzW4yq2qzVIcCJEbCfmvPs8yt7X+Xbf0/lA5HxHVwg01PNSm0mC306q5rcQUqoBD2gdyFpCqdMvPUUnZG1e+MpKdEtufiVO/Ew06Ysq/Nc5a5wDCCBMmbT0CE/wDKiOQXQhWmsy2ITm08RLVzg43naZ6JrotG3NC0MeBud/yKKLhyvO4W5gR1KZcRBsmkCY5ohtGDbZNqsEypAGqm6RTn3PZNp8woAbK6nriADatYzAV9ga/9NvUKgYecKzynFTqaUryVmIxx38jb4Z8saSo8bRBbMIXJMVLS08kfWqiCFwmusjuL2OSlcOySVarBUJxHZMGRL70oUBxB6LniOUkHcRRkLPiqaFSd2ncK/wBLihcXlbnjZa1S6+Mwtr7eonxFcV2NNI2/EOc91JleCIJJ9Fm2YSth36mTHNvI/sr7AcQB0DY82mxTLzj4iEo4YZiaLjaJ1WEmI7yqapnOKoBwDg5rCBoe3UBeLHdWmZZg5zGmkQwg3k+YA22VLnL4pAT5qjp76Rz95UwWdlQepxnXeS3yU530Ngkf7Ez8FYZfitY6HsqIZUTUn0+S0uW5W5rZj3mytNRWiYjiTfqPgVYYHKnVd/K0G5/QJ+DwUkE7czFvd1V1TqAWFh0/bukbrHDxbHaKlP16JcLgKdJsU2gHm78R9+6zGb5o7CYhtUbAw4dWn9lpKuOiw36fqSslxBUa8OkzO569h2S9KcpfIasaUfiaxuaNqMD2u1SJ1LJcQVg73lY/Ls0rYclrDLJPlP6KxqZm6oQXCP3TseI4SzH1Cs+SpR98KLiZpcWAbCbfqqMUCtn91Y8SbmLFCPymD26+q6sFiODnTkm8mUMhc1LRYvKPQ/uqnF5aW7K5AM3EEI2lmpVc5sLiALunm5EXRDc0BWcTg4oIwatlZpTy9ZeniyETSzHqowGC91pKrGPHVJGAwbWnhNI2VbRqFlWeSvsyaWnSEN/4uRKXz2NUurJ8FjNFQdCtbTw0gHqsW2n5e4WoyXNw5mk7jkuTfXj06tNnhLissbuhfujQrJ9Um0KtrU3A7rKL/svJC8Jo5Lupo5BQae6Xhq5UmOJHZNdjPqEwU04MKCAeudXIqjzHK9VwIK0nglRVaC1hLGjGcEzDVH16e1x3uu0sxc5wLmCRzuVpcThGHcj5oB2AZNpPoE2rU16LOA7DYtx2gejbrQZJmha9uqmKoBmHT8T2VLRpRsz4q4oN0NuACd46dFlK5x0WVKlstsxzY1HlxgdA0QAOQA5KtrZnG38BVuNzECb+9ZjMs73vb5+qxhS7HkYlYoLCNBjM8ib+/mVmcxzsvsD71R4rNnOO9k/AYd1Q9G83H6uujXx1H1idl+Q/CN1HsLk/orNlaQW299vgpcuwTGtje/vIO8qQ4VgsLkGZ2TKWBOU+xDhT5YI/f3KeBbrHyT6FKAZ+iVx8NExe9h1UoqNa1psfUHuhcZhRA2PVFNO3yKdUby6qS2TO4jKgTIQdbKIWpp0QLHdcrtZsR71BKZi6uAcEM5kLXOpAyEDictB2QWyZ1JWFbLSChH4cjkpJI5SS0pIA9bxp86JafKkklI6NJlXhz5nKbI3f1lxJL8jbGqNI2bkNiRZJJcyOzoPQHCkptCSS1Mh0KCrUPVJJBUDfWdO5XdAO6SSuiGcdSA5BQVzGy4krmTGYF5NS/QqfFOMe5JJUey8dGTzWoevVY/F1CXGTN0kl1qNCFuxuHEuAKtaTiIAsJ2SSTBiy9wTzIuicXu31CSSDFhlN1z6KJzdkkkARMKlxP4fRcSQWRBUNwmZibBJJQWBWe0pKzQkkoAhqtEIDFMHRJJWJK17BJSSSQWP/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MX"/>
          </a:p>
        </p:txBody>
      </p:sp>
      <p:pic>
        <p:nvPicPr>
          <p:cNvPr id="29700" name="Picture 4" descr="http://4.bp.blogspot.com/-9xIS1g-5_vI/Tf-eIfxSceI/AAAAAAAAHDw/7gC6jY4JD38/s1600/es-devaluacion-390-b209d.jpg"/>
          <p:cNvPicPr>
            <a:picLocks noChangeAspect="1" noChangeArrowheads="1"/>
          </p:cNvPicPr>
          <p:nvPr/>
        </p:nvPicPr>
        <p:blipFill>
          <a:blip r:embed="rId2"/>
          <a:srcRect/>
          <a:stretch>
            <a:fillRect/>
          </a:stretch>
        </p:blipFill>
        <p:spPr bwMode="auto">
          <a:xfrm>
            <a:off x="5857884" y="4391210"/>
            <a:ext cx="3286116" cy="2466789"/>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6" presetClass="emph" presetSubtype="0" fill="hold" nodeType="clickEffect">
                                  <p:stCondLst>
                                    <p:cond delay="0"/>
                                  </p:stCondLst>
                                  <p:childTnLst>
                                    <p:animScale>
                                      <p:cBhvr>
                                        <p:cTn id="17" dur="2000" fill="hold"/>
                                        <p:tgtEl>
                                          <p:spTgt spid="29700"/>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sz="4000" dirty="0" smtClean="0">
                <a:latin typeface="Arial" pitchFamily="34" charset="0"/>
                <a:cs typeface="Arial" pitchFamily="34" charset="0"/>
              </a:rPr>
              <a:t>B)UN EFECTO LIQUIDEZ</a:t>
            </a:r>
            <a:endParaRPr lang="es-MX" dirty="0"/>
          </a:p>
        </p:txBody>
      </p:sp>
      <p:sp>
        <p:nvSpPr>
          <p:cNvPr id="3" name="2 Marcador de contenido"/>
          <p:cNvSpPr>
            <a:spLocks noGrp="1"/>
          </p:cNvSpPr>
          <p:nvPr>
            <p:ph idx="1"/>
          </p:nvPr>
        </p:nvSpPr>
        <p:spPr/>
        <p:txBody>
          <a:bodyPr/>
          <a:lstStyle/>
          <a:p>
            <a:r>
              <a:rPr lang="es-MX" dirty="0" smtClean="0"/>
              <a:t>Aparece un efecto de liquidez si alguna perturbación crea una discrepancia entre las tenencias de dinero reales y deseadas de un agente económico y si este agente no puede regresar, sin costo extra, a su posición preferida de liquidez</a:t>
            </a:r>
            <a:endParaRPr lang="es-MX"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iterate type="lt">
                                    <p:tmPct val="5000"/>
                                  </p:iterate>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40" presetClass="entr" presetSubtype="0" fill="hold" grpId="0" nodeType="clickEffect">
                                  <p:stCondLst>
                                    <p:cond delay="0"/>
                                  </p:stCondLst>
                                  <p:iterate type="lt">
                                    <p:tmPct val="10000"/>
                                  </p:iterate>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1000"/>
                                        <p:tgtEl>
                                          <p:spTgt spid="3">
                                            <p:txEl>
                                              <p:pRg st="0" end="0"/>
                                            </p:txEl>
                                          </p:spTgt>
                                        </p:tgtEl>
                                      </p:cBhvr>
                                    </p:animEffect>
                                    <p:anim calcmode="lin" valueType="num">
                                      <p:cBhvr>
                                        <p:cTn id="16" dur="1000" fill="hold"/>
                                        <p:tgtEl>
                                          <p:spTgt spid="3">
                                            <p:txEl>
                                              <p:pRg st="0" end="0"/>
                                            </p:txEl>
                                          </p:spTgt>
                                        </p:tgtEl>
                                        <p:attrNameLst>
                                          <p:attrName>ppt_x</p:attrName>
                                        </p:attrNameLst>
                                      </p:cBhvr>
                                      <p:tavLst>
                                        <p:tav tm="0">
                                          <p:val>
                                            <p:strVal val="#ppt_x-.1"/>
                                          </p:val>
                                        </p:tav>
                                        <p:tav tm="100000">
                                          <p:val>
                                            <p:strVal val="#ppt_x"/>
                                          </p:val>
                                        </p:tav>
                                      </p:tavLst>
                                    </p:anim>
                                    <p:anim calcmode="lin" valueType="num">
                                      <p:cBhvr>
                                        <p:cTn id="17"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71538" y="274638"/>
            <a:ext cx="7862150" cy="1439850"/>
          </a:xfrm>
        </p:spPr>
        <p:txBody>
          <a:bodyPr>
            <a:normAutofit fontScale="90000"/>
          </a:bodyPr>
          <a:lstStyle/>
          <a:p>
            <a:r>
              <a:rPr lang="es-MX" sz="3600" dirty="0" smtClean="0">
                <a:latin typeface="Arial" pitchFamily="34" charset="0"/>
                <a:cs typeface="Arial" pitchFamily="34" charset="0"/>
              </a:rPr>
              <a:t>C) UN EFECTO DE REESTRUCTURACIÓN DE PASIVOS.</a:t>
            </a:r>
            <a:r>
              <a:rPr lang="es-MX" sz="4000" dirty="0" smtClean="0">
                <a:latin typeface="Arial" pitchFamily="34" charset="0"/>
                <a:cs typeface="Arial" pitchFamily="34" charset="0"/>
              </a:rPr>
              <a:t/>
            </a:r>
            <a:br>
              <a:rPr lang="es-MX" sz="4000" dirty="0" smtClean="0">
                <a:latin typeface="Arial" pitchFamily="34" charset="0"/>
                <a:cs typeface="Arial" pitchFamily="34" charset="0"/>
              </a:rPr>
            </a:br>
            <a:endParaRPr lang="es-MX" dirty="0"/>
          </a:p>
        </p:txBody>
      </p:sp>
      <p:sp>
        <p:nvSpPr>
          <p:cNvPr id="3" name="2 Marcador de contenido"/>
          <p:cNvSpPr>
            <a:spLocks noGrp="1"/>
          </p:cNvSpPr>
          <p:nvPr>
            <p:ph idx="1"/>
          </p:nvPr>
        </p:nvSpPr>
        <p:spPr/>
        <p:txBody>
          <a:bodyPr/>
          <a:lstStyle/>
          <a:p>
            <a:r>
              <a:rPr lang="es-MX" dirty="0" smtClean="0"/>
              <a:t>La creciente incertidumbre acerca del valor futuro del tipo de cambio que puede resultar del abandono de una paridad fija, puede inducir a las empresas a reestructurar sus obligaciones; es decir, a reintegrar o sustituir préstamos pendientes en moneda extranjera</a:t>
            </a:r>
            <a:endParaRPr lang="es-MX"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from="(-#ppt_w/2)" to="(#ppt_x)" calcmode="lin" valueType="num">
                                      <p:cBhvr>
                                        <p:cTn id="7" dur="600" fill="hold">
                                          <p:stCondLst>
                                            <p:cond delay="0"/>
                                          </p:stCondLst>
                                        </p:cTn>
                                        <p:tgtEl>
                                          <p:spTgt spid="2"/>
                                        </p:tgtEl>
                                        <p:attrNameLst>
                                          <p:attrName>ppt_x</p:attrName>
                                        </p:attrNameLst>
                                      </p:cBhvr>
                                    </p:anim>
                                    <p:anim from="0" to="-1.0" calcmode="lin" valueType="num">
                                      <p:cBhvr>
                                        <p:cTn id="8" dur="200" decel="50000" autoRev="1" fill="hold">
                                          <p:stCondLst>
                                            <p:cond delay="600"/>
                                          </p:stCondLst>
                                        </p:cTn>
                                        <p:tgtEl>
                                          <p:spTgt spid="2"/>
                                        </p:tgtEl>
                                        <p:attrNameLst>
                                          <p:attrName>xshear</p:attrName>
                                        </p:attrNameLst>
                                      </p:cBhvr>
                                    </p:anim>
                                    <p:animScale>
                                      <p:cBhvr>
                                        <p:cTn id="9" dur="200" decel="100000" autoRev="1" fill="hold">
                                          <p:stCondLst>
                                            <p:cond delay="600"/>
                                          </p:stCondLst>
                                        </p:cTn>
                                        <p:tgtEl>
                                          <p:spTgt spid="2"/>
                                        </p:tgtEl>
                                      </p:cBhvr>
                                      <p:from x="100000" y="100000"/>
                                      <p:to x="80000" y="100000"/>
                                    </p:animScale>
                                    <p:anim by="(#ppt_h/3+#ppt_w*0.1)" calcmode="lin" valueType="num">
                                      <p:cBhvr additive="sum">
                                        <p:cTn id="10" dur="200" decel="100000" autoRev="1" fill="hold">
                                          <p:stCondLst>
                                            <p:cond delay="600"/>
                                          </p:stCondLst>
                                        </p:cTn>
                                        <p:tgtEl>
                                          <p:spTgt spid="2"/>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48" presetClass="entr" presetSubtype="0" accel="5000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1000" fill="hold"/>
                                        <p:tgtEl>
                                          <p:spTgt spid="3">
                                            <p:txEl>
                                              <p:pRg st="0" end="0"/>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6" dur="1000" fill="hold"/>
                                        <p:tgtEl>
                                          <p:spTgt spid="3">
                                            <p:txEl>
                                              <p:pRg st="0" end="0"/>
                                            </p:txEl>
                                          </p:spTgt>
                                        </p:tgtEl>
                                        <p:attrNameLst>
                                          <p:attrName>ppt_x</p:attrName>
                                        </p:attrNameLst>
                                      </p:cBhvr>
                                      <p:tavLst>
                                        <p:tav tm="0">
                                          <p:val>
                                            <p:fltVal val="-1"/>
                                          </p:val>
                                        </p:tav>
                                        <p:tav tm="50000">
                                          <p:val>
                                            <p:fltVal val="0.95"/>
                                          </p:val>
                                        </p:tav>
                                        <p:tav tm="100000">
                                          <p:val>
                                            <p:strVal val="#ppt_x"/>
                                          </p:val>
                                        </p:tav>
                                      </p:tavLst>
                                    </p:anim>
                                    <p:anim calcmode="lin" valueType="num">
                                      <p:cBhvr>
                                        <p:cTn id="17" dur="10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18"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BIBLIOGRAFIA</a:t>
            </a:r>
            <a:br>
              <a:rPr lang="es-MX" dirty="0" smtClean="0"/>
            </a:br>
            <a:endParaRPr lang="es-MX" dirty="0"/>
          </a:p>
        </p:txBody>
      </p:sp>
      <p:sp>
        <p:nvSpPr>
          <p:cNvPr id="3" name="2 Marcador de contenido"/>
          <p:cNvSpPr>
            <a:spLocks noGrp="1"/>
          </p:cNvSpPr>
          <p:nvPr>
            <p:ph idx="1"/>
          </p:nvPr>
        </p:nvSpPr>
        <p:spPr>
          <a:xfrm>
            <a:off x="1435608" y="1214422"/>
            <a:ext cx="7498080" cy="5033978"/>
          </a:xfrm>
        </p:spPr>
        <p:txBody>
          <a:bodyPr>
            <a:normAutofit/>
          </a:bodyPr>
          <a:lstStyle/>
          <a:p>
            <a:r>
              <a:rPr lang="es-MX" sz="2000" dirty="0" smtClean="0">
                <a:latin typeface="Arial" pitchFamily="34" charset="0"/>
                <a:cs typeface="Arial" pitchFamily="34" charset="0"/>
                <a:hlinkClick r:id="rId2"/>
              </a:rPr>
              <a:t>http://www.economia.com.mx/devaluacion.htm</a:t>
            </a:r>
            <a:endParaRPr lang="es-MX" sz="2000" dirty="0" smtClean="0">
              <a:latin typeface="Arial" pitchFamily="34" charset="0"/>
              <a:cs typeface="Arial" pitchFamily="34" charset="0"/>
            </a:endParaRPr>
          </a:p>
          <a:p>
            <a:r>
              <a:rPr lang="es-MX" sz="2000" dirty="0" smtClean="0">
                <a:latin typeface="Arial" pitchFamily="34" charset="0"/>
                <a:cs typeface="Arial" pitchFamily="34" charset="0"/>
                <a:hlinkClick r:id="rId3"/>
              </a:rPr>
              <a:t>http://www.economia.com.mx/principales_devaluaciones_en_mexico.htm</a:t>
            </a:r>
            <a:endParaRPr lang="es-MX" sz="2000" dirty="0" smtClean="0">
              <a:latin typeface="Arial" pitchFamily="34" charset="0"/>
              <a:cs typeface="Arial" pitchFamily="34" charset="0"/>
            </a:endParaRPr>
          </a:p>
          <a:p>
            <a:r>
              <a:rPr lang="es-MX" sz="2000" dirty="0" smtClean="0">
                <a:latin typeface="Arial" pitchFamily="34" charset="0"/>
                <a:cs typeface="Arial" pitchFamily="34" charset="0"/>
                <a:hlinkClick r:id="rId4"/>
              </a:rPr>
              <a:t>http://www.eumed.net/cursecon/ecolat/mx/2012/hapo.pdf</a:t>
            </a:r>
            <a:endParaRPr lang="es-MX" sz="2000" dirty="0" smtClean="0">
              <a:latin typeface="Arial" pitchFamily="34" charset="0"/>
              <a:cs typeface="Arial" pitchFamily="34" charset="0"/>
            </a:endParaRPr>
          </a:p>
          <a:p>
            <a:r>
              <a:rPr lang="es-MX" sz="2000" dirty="0" smtClean="0">
                <a:latin typeface="Arial" pitchFamily="34" charset="0"/>
                <a:cs typeface="Arial" pitchFamily="34" charset="0"/>
                <a:hlinkClick r:id="rId5"/>
              </a:rPr>
              <a:t>http://www.banxico.org.mx/publicaciones-y-discursos/publicaciones/documentos-de-investigacion/banxico/%7B0093A62D-57D7-3211-C826-9D0999B42925%7D.pdf</a:t>
            </a:r>
            <a:endParaRPr lang="es-MX" sz="2000" dirty="0" smtClean="0">
              <a:latin typeface="Arial" pitchFamily="34" charset="0"/>
              <a:cs typeface="Arial" pitchFamily="34" charset="0"/>
            </a:endParaRPr>
          </a:p>
          <a:p>
            <a:endParaRPr lang="es-MX" sz="2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b="1" dirty="0"/>
              <a:t>¿Por qué ocurre una devaluación?</a:t>
            </a:r>
            <a:endParaRPr lang="es-MX" dirty="0"/>
          </a:p>
        </p:txBody>
      </p:sp>
      <p:sp>
        <p:nvSpPr>
          <p:cNvPr id="3" name="2 Marcador de contenido"/>
          <p:cNvSpPr>
            <a:spLocks noGrp="1"/>
          </p:cNvSpPr>
          <p:nvPr>
            <p:ph idx="1"/>
          </p:nvPr>
        </p:nvSpPr>
        <p:spPr>
          <a:xfrm>
            <a:off x="1142976" y="1600200"/>
            <a:ext cx="7643866" cy="4525963"/>
          </a:xfrm>
        </p:spPr>
        <p:txBody>
          <a:bodyPr>
            <a:normAutofit/>
          </a:bodyPr>
          <a:lstStyle/>
          <a:p>
            <a:pPr>
              <a:buNone/>
            </a:pPr>
            <a:r>
              <a:rPr lang="es-MX" sz="4400" dirty="0" smtClean="0"/>
              <a:t>  La </a:t>
            </a:r>
            <a:r>
              <a:rPr lang="es-MX" sz="4400" dirty="0"/>
              <a:t>principal causa de una devaluación ocurre por el incremento en la demanda de la moneda </a:t>
            </a:r>
            <a:r>
              <a:rPr lang="es-MX" sz="4400" dirty="0" smtClean="0"/>
              <a:t>extranjera entre otras cosas como:</a:t>
            </a:r>
            <a:endParaRPr lang="es-MX" sz="4400" dirty="0"/>
          </a:p>
        </p:txBody>
      </p:sp>
      <p:pic>
        <p:nvPicPr>
          <p:cNvPr id="28674" name="Picture 2" descr="http://s01.s3c.es/imag/_v2/ilustraciones/economia/dinero-balanza.jpg"/>
          <p:cNvPicPr>
            <a:picLocks noChangeAspect="1" noChangeArrowheads="1"/>
          </p:cNvPicPr>
          <p:nvPr/>
        </p:nvPicPr>
        <p:blipFill>
          <a:blip r:embed="rId2"/>
          <a:srcRect/>
          <a:stretch>
            <a:fillRect/>
          </a:stretch>
        </p:blipFill>
        <p:spPr bwMode="auto">
          <a:xfrm>
            <a:off x="6786593" y="4400549"/>
            <a:ext cx="2143125" cy="2457451"/>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checkerboard(across)">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8" presetClass="entr" presetSubtype="16" fill="hold" nodeType="clickEffect">
                                  <p:stCondLst>
                                    <p:cond delay="0"/>
                                  </p:stCondLst>
                                  <p:childTnLst>
                                    <p:set>
                                      <p:cBhvr>
                                        <p:cTn id="17" dur="1" fill="hold">
                                          <p:stCondLst>
                                            <p:cond delay="0"/>
                                          </p:stCondLst>
                                        </p:cTn>
                                        <p:tgtEl>
                                          <p:spTgt spid="28674"/>
                                        </p:tgtEl>
                                        <p:attrNameLst>
                                          <p:attrName>style.visibility</p:attrName>
                                        </p:attrNameLst>
                                      </p:cBhvr>
                                      <p:to>
                                        <p:strVal val="visible"/>
                                      </p:to>
                                    </p:set>
                                    <p:animEffect transition="in" filter="diamond(in)">
                                      <p:cBhvr>
                                        <p:cTn id="18" dur="2000"/>
                                        <p:tgtEl>
                                          <p:spTgt spid="286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142976" y="785794"/>
            <a:ext cx="7500990" cy="5340369"/>
          </a:xfrm>
        </p:spPr>
        <p:txBody>
          <a:bodyPr/>
          <a:lstStyle/>
          <a:p>
            <a:r>
              <a:rPr lang="es-MX" dirty="0"/>
              <a:t>alta de confianza en la economía local o en su </a:t>
            </a:r>
            <a:r>
              <a:rPr lang="es-MX" dirty="0" smtClean="0"/>
              <a:t>estabilidad</a:t>
            </a:r>
          </a:p>
          <a:p>
            <a:r>
              <a:rPr lang="es-MX" dirty="0"/>
              <a:t>Déficit en la balanza comercial. </a:t>
            </a:r>
            <a:endParaRPr lang="es-MX" dirty="0" smtClean="0"/>
          </a:p>
          <a:p>
            <a:r>
              <a:rPr lang="es-MX" dirty="0" smtClean="0"/>
              <a:t>Salida </a:t>
            </a:r>
            <a:r>
              <a:rPr lang="es-MX" dirty="0"/>
              <a:t>de capitales especulativos ante ofertas más atractivas de inversión</a:t>
            </a:r>
            <a:r>
              <a:rPr lang="es-MX" dirty="0" smtClean="0"/>
              <a:t>.</a:t>
            </a:r>
          </a:p>
          <a:p>
            <a:r>
              <a:rPr lang="es-MX" dirty="0"/>
              <a:t>Decisión del Banco Central de devaluar la moneda. </a:t>
            </a:r>
            <a:endParaRPr lang="es-MX" dirty="0" smtClean="0"/>
          </a:p>
          <a:p>
            <a:endParaRPr lang="es-MX" dirty="0" smtClean="0"/>
          </a:p>
          <a:p>
            <a:endParaRPr lang="es-MX" dirty="0"/>
          </a:p>
        </p:txBody>
      </p:sp>
      <p:pic>
        <p:nvPicPr>
          <p:cNvPr id="27650" name="Picture 2" descr="https://encrypted-tbn3.gstatic.com/images?q=tbn:ANd9GcQiTR1JIT2HJ0KpWyiHQXCK7ghDzjxPb3_4l8QZOyAs4S9YNJxv"/>
          <p:cNvPicPr>
            <a:picLocks noChangeAspect="1" noChangeArrowheads="1"/>
          </p:cNvPicPr>
          <p:nvPr/>
        </p:nvPicPr>
        <p:blipFill>
          <a:blip r:embed="rId2"/>
          <a:srcRect/>
          <a:stretch>
            <a:fillRect/>
          </a:stretch>
        </p:blipFill>
        <p:spPr bwMode="auto">
          <a:xfrm>
            <a:off x="4733951" y="4191000"/>
            <a:ext cx="3552825" cy="26670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amond(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amond(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amond(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27650"/>
                                        </p:tgtEl>
                                        <p:attrNameLst>
                                          <p:attrName>style.visibility</p:attrName>
                                        </p:attrNameLst>
                                      </p:cBhvr>
                                      <p:to>
                                        <p:strVal val="visible"/>
                                      </p:to>
                                    </p:set>
                                    <p:anim calcmode="lin" valueType="num">
                                      <p:cBhvr additive="base">
                                        <p:cTn id="27" dur="500" fill="hold"/>
                                        <p:tgtEl>
                                          <p:spTgt spid="27650"/>
                                        </p:tgtEl>
                                        <p:attrNameLst>
                                          <p:attrName>ppt_x</p:attrName>
                                        </p:attrNameLst>
                                      </p:cBhvr>
                                      <p:tavLst>
                                        <p:tav tm="0">
                                          <p:val>
                                            <p:strVal val="#ppt_x"/>
                                          </p:val>
                                        </p:tav>
                                        <p:tav tm="100000">
                                          <p:val>
                                            <p:strVal val="#ppt_x"/>
                                          </p:val>
                                        </p:tav>
                                      </p:tavLst>
                                    </p:anim>
                                    <p:anim calcmode="lin" valueType="num">
                                      <p:cBhvr additive="base">
                                        <p:cTn id="28" dur="500" fill="hold"/>
                                        <p:tgtEl>
                                          <p:spTgt spid="2765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638"/>
            <a:ext cx="7498080" cy="1511288"/>
          </a:xfrm>
        </p:spPr>
        <p:txBody>
          <a:bodyPr>
            <a:normAutofit fontScale="90000"/>
          </a:bodyPr>
          <a:lstStyle/>
          <a:p>
            <a:r>
              <a:rPr lang="es-MX" dirty="0" smtClean="0"/>
              <a:t>¿Porque el Banco central buscaría disminuir el valor de su moneda ante otras? </a:t>
            </a:r>
            <a:endParaRPr lang="es-MX" dirty="0"/>
          </a:p>
        </p:txBody>
      </p:sp>
      <p:sp>
        <p:nvSpPr>
          <p:cNvPr id="3" name="2 Marcador de contenido"/>
          <p:cNvSpPr>
            <a:spLocks noGrp="1"/>
          </p:cNvSpPr>
          <p:nvPr>
            <p:ph idx="1"/>
          </p:nvPr>
        </p:nvSpPr>
        <p:spPr>
          <a:xfrm>
            <a:off x="1435608" y="2071678"/>
            <a:ext cx="7498080" cy="4176722"/>
          </a:xfrm>
        </p:spPr>
        <p:txBody>
          <a:bodyPr>
            <a:normAutofit/>
          </a:bodyPr>
          <a:lstStyle/>
          <a:p>
            <a:pPr>
              <a:buNone/>
            </a:pPr>
            <a:r>
              <a:rPr lang="es-MX" sz="3600" dirty="0" smtClean="0"/>
              <a:t>  Buscar frenar las importaciones para </a:t>
            </a:r>
            <a:r>
              <a:rPr lang="es-MX" sz="3600" dirty="0" err="1" smtClean="0"/>
              <a:t>protejer</a:t>
            </a:r>
            <a:r>
              <a:rPr lang="es-MX" sz="3600" dirty="0" smtClean="0"/>
              <a:t> la economía local. Al momento de la devaluación, la </a:t>
            </a:r>
            <a:r>
              <a:rPr lang="es-MX" sz="3600" dirty="0" err="1" smtClean="0"/>
              <a:t>mercancia</a:t>
            </a:r>
            <a:r>
              <a:rPr lang="es-MX" sz="3600" dirty="0" smtClean="0"/>
              <a:t> procedente de otros países automáticamente incrementa su costo</a:t>
            </a:r>
            <a:endParaRPr lang="es-MX" sz="3600" dirty="0"/>
          </a:p>
        </p:txBody>
      </p:sp>
      <p:sp>
        <p:nvSpPr>
          <p:cNvPr id="26626" name="AutoShape 2" descr="data:image/jpeg;base64,/9j/4AAQSkZJRgABAQAAAQABAAD/2wCEAAkGBhQSERQUExQVFRUWFxcYFxcYGBgYGBgbGBcaGBYYGBcYHCYeGhojHBkbHy8gIycpLCwsGB8xNTAqNSYrLCkBCQoKDgwOGg8PGiklHCQpLCwpLC8pLCksLCwsLCwsLCwsLCksLCwpKSwsLCksLCksKSwsKSksLCwsLCwpKSwvKf/AABEIAQMAwgMBIgACEQEDEQH/xAAcAAABBQEBAQAAAAAAAAAAAAAFAAIDBAYBBwj/xABREAABAgQDBQUDCAcEBgkFAAABAhEAAyExBBJBBSJRYXEGE4GRoTKxwQcUI0JSctHwJDNigpKy4TRzovFDRFOztMIVFlRjdIPS0+IlNWSEo//EABoBAAMBAQEBAAAAAAAAAAAAAAECAwAEBQb/xAAxEQACAgECAwYFAwUBAAAAAAAAAQIRAyExBBJBE1FhscHwBSJxgdFCoeEUMjOR8RX/2gAMAwEAAhEDEQA/ALmekRLXDVKpEbx6NHDYgx0iUoiJN4skAwWYhEuE8dKqx1MAwzOYapMWRKeO/M1EWghKbQ5IiSbJYwpaYwB6URYlpjkkpKwkkjdmLLaJloKlHzZPUxfnbMVLLGtAaXFnccioDrE3JXQ6TqyNCIjnoeLEpLwJ7RbVGHRRs6nCB0uojgKU1LQLoO4+di5csOtQDaXPgkVPlFdfaqQl2C1EcAAPUxhpVVkmpqSTck3c6xZUn8+QhOZsNGkn9r/syv4lfAD4xSm9qZqrBCa6JJ/mPKBCE1Hh7z+EdFvz9kmNZqLq9sTi7rIvZhpyEVlYhRIdSjXUk6jnDWv0P8ohwv4n4NGZje7BkpVgXUH7vDZ06MROxZoeeUP0i5itiGWtSRvBLVAsFZsr/wAB5UiLsyl8ErnhJnpPngfzQe2gS2IP/wCPKW/RU4+6JqbiyrgpIGYeU2njEqkwQxkhOebQDLNlpSAP9qwGtN4m1hECJUUUkybjRW7swouMIUGwUYloSUxLkhITHQROCXCVE2WI1CAEYmHjjDIsYolJCFM6HFOJqbdW8ID3ClpZ1E0BiYnVjgaaRRSHiTJGo1nZ8utIiWsJSSosBUmJ1gluUZ3tLjq90KAAFXN7DoL+MBukZK2E+zM8TFT50w5UqMmQHslK5mZYH/ly1eKo0WL7SS/p1gqJKAEEAgPlmTLm28tI8IzPZ/ZuaQi7qUtdDbKkSw46qNYWKkKQlwHSVGo4BQFtN2WY5XC3ZdSrQN7U7QykJX3YOZKEBLpIdWYI3q2ypUeJJjA7X2suepObKMgIDAj21FZfjVUcxmNKlEcW/H3qigpTqLcTG2MS4YX6f1+EWE4dRsk+R6/j5R3AUSaqDkUAezfn1i1kf6sw8z8ffFYrQRsr/NVPoODkDpHRIGq0+petLDwiwJDH2Ej7xf4x0K5yxyAfyLWhhSFMlNaqPRLc9fzSJpeHFGQstqWDNxpeHCf/AN4T0Dfn+kOQkHSYevheMzHofZLDg4ZIbK+FxIu4pPUwfiM0E8VKeXM4q2fm8gr/ANUVOxEv6GUGIfD4oMbf2gfjBfBozCSPt4FSW0P6sUP7zRyvV/f8HRHYrbRWxxCtBLws0dUzZin/AMEOmyvpFjQKV7zDMRLzyVcV7OBA1dAUR6zImxKvpFnRRzPyUMw98ND3+wJ7ERmI4iORWKOnpCi1E7MsgQ4JjoEdi5EjMUdsbR7lAKQCpRYPbmfcIuqjM7XmGbiAgVyskfeJ/E+kJN0hoq2HtlEzJYMy5zGgplSDoTqQR5R1SnqYk7sBNDQMhPQCp9E+cREQMNtWw5KTpDkKiVKohAh4izROywkvSMRj5+eatWhUW6AsPQesarGYjJLWrgkt1NB6mMzsrB95OlSw28pIL2IcP4M8QydxSBt8JI7qWHDd3LQM6NFZTOW/NykeEDO0py4cJU5AACjL9oUSkkjgCtT8ngyQCCaoMxdx7JClt5ZEHjGc7Y4mocqQSQy5YdIUpyyhwIWKcnhA9TI4ZLFTHMKAH1LjQuXjktn9YklqdJVulyS6da0PVojTQeELLZDLqE8FMAQN9SaksBXXXmB6c4nIB0mK93L8I5JWyEvMSkNoHNg7sL6+UOVMGq1lrgDzv+Xii2FYhh+ErwUr106R1i1pQ9T0joALkIWrqWrHRLOkoNxJ8vwggHZzrMH7o/prfwhySNVLNYcArXux5cYQWf8AapFbAX/oYBj0nsCQUYcB/wBVigx/8QiC+xv9SHHDLBB//XtAb5P1buG3s25ixW/6+X7oL7INMBw7qYltfYQf+WOV7s6VsN2bLzIwqT9bBTEEaikgEeFYoTphKJRrvSZJ80D8IJbLDDB8B84l19qj/wDt+ggPiT9HIqf1QHPdUpNYpDcWexzMIUVssKL0QsFlMRRYWIjMuKCFLFzwhClmyQT+A84zfZqUVTFTVfVdT/tGg95PhBDtficstMvVZc9E/iT6GNZ8nfZmUvCKVNAJmLGX6pAl0Ck/vKVxBZo5s8i2JAqYgBgNAH6neV5Et4QxoJbZ2aJM5SArMwBchiM1WLas1uMUckdUK5VRGW7sjaEBD8sdCYcUFdoZrSgn7Sh5JGY+rRF2Sk/SqmM4lSpi+imypt+0qIO0kx5iU/ZTXkVH8AIKdlMOO7UVOnPMloCmoAh5iqfw9Gjlm7kWjojTKkZMiAaJSqhqNxAlv/EtXCMJ2sxY75QTMKCM2630akh0ivEBAJ4BheN0rEKClLLKCUpGYeM5T8TVLuI8423PKyoBSZiXCSgiqDRKwH0cKrYkmFYUUClkCwoKCwJZ/jDJdolxfx+H9YjkB1IHMO3B4E9wx2DZlqH1ZaWpVvjybxjoWqn0iA1mDtwJYeHWI8iXpLWedaajq0SIlK0kgU1Pnci3xigg1UwNWarwB4/C0cGT9smr28W5xO0waS0+Xpyb1juZVPpUgctOBoNIJiISwbSlHqT508vOJkSTpKSOtWa9zpaI8w1mk3sFeXh8Y6EIpVZLjpyvAMeldhUkDDOkCmLqn+9l0p+aQU2cPo8CbjNMTmF/1U335YEfJ+E5cLlcUxdD/eS39ffBnAhkYR90ifNFLexiR8I5nu2dC2Q/CU+bk7zYnEjN1M/+ggdjJLol1dlT0uOU4wRA9l90jGqZrHNnZ/4n6xV2hRBoA0+eKcFKzD0MND+734mmvlB3dR2Gwo6CIKWiOZItTUWihtHF91KmTPspLfeNEjzIhr0JmL2vMM/FlKa5SEJoS5FNAbqePc8DslMqTLlindpCc1AaByaUNSY8l+S3ZXfYtK1JpLeYTumoogcQSSD4GPWts4kIkqJUE5mQCSwdVPCmaOHNUlTOiCow21Z3eTpi/tKJ8KAegEVBLi1iJSkneDE1/wAjqOcRgR3x0So5nuRZYQRFgS4jxi8kta/spUfIU9Wg2ajEbSn55yyPtEDoN1vSNr2dwyhJkhBCtxayk8ZqsiWe5yPGEkSySEi5oOpo35+Mel5Uy+8zJy93lQCmzSJT041Mc5RlLGFPdzCxRmKqaMViXe4ASk+Ued44qVNT3iE5irNnltlUwJBpzJjebfdGHCf1rJYpF1ZUMoPcVmHyjz/CJSZn0ZWEhJORVxmVc+RjdQrYbizUfn82ibAIPeJYhLOXOlCxiDEDf6MIu7ORvl05mT5VueUB6yG2RfUOM09ADTjbzhn0Yd1rV4ajry9YspQqjSxpcX14+MOlomV3Ui2g6jXxihMqgSzZKiaVfytD0tpJJ6k15fGJlZ8tVpAqSHFj4cYSnes4edvXWMYSUK0lJ0uPLXWJECZwQE+D3r62iFSUVeYW5A14+UOlpljVRV0Dcr8oxj0jsPmy4bMx/tdQ325bfGCmDH0WHaoGKmCt/wBZiE+8tAjsKUlOFyuP7ZQ/flv8PODIDS5WahGMWzWriJo9x9Y5X1+/qdK2Q9QYLy6YxBL81Idv4ohxeHfvgHpiH/ikyyfCsS4qicRmq2KkENzVIYn18Imm+1iA778pXQGWlLHxSfODF6mlsDPmUdifKY7FrImfmooIx3bnGZUS5Qus5jawon1c+EbmZJpHme1lHE41WWoByJAAVbdHmXPjDN6UKlqekfJXsru8KqblYzVMPZ9lFBUXGYk+EGe0igru0uQxzEUYvugK5XvxvSCezNniRJlyksAhKU0pUX81OYAYvHhUxSqFIUQFJqwAy71KCmvHhHI3bOhaA9UpSMwmChqyi6CSaEG6SSbjjEfzAKfI7gOUH2m4pIotPMQVwikls2VjQAnMgvwKTuuKuOVIsI2U2YSxeoRmsHfcNqkaUDCmkGM5R2A4qW5nZCUqKQFAlRASAbk2bTUQM7ZL7vDqQQQVLSkg3AG8p/4R1fnG32fgUqxEtRH0iQVKLgKJqAFpsaEMoVd30jI/LDiwZ8iUPqy1LVT/AGisqPHcLDnFVlchHjoyfZbCCZipQU7ZnVxGTfVen1Q/WN2iWpUlLKBE0pJSbjvpmYhvuARk+x+HV9PMSA6ZWToqacgCfK/ONjPy50ADLkzlv7tAlp9V+kMhGZftpiQwBmdyTVJqzlSlMWsGR7hrGT2ehRMwqYl0pzDWlSW1eNB21mnM3dCYgqKVE3SUBCQQbge2TTQVjP7KA7nMn6xWut/XpBW5uhRmKdRPMwU2QkkLObL7I6u7wHlQc2OgCWXS5KuOgakItx3sXVShrMJ89La6xF3MvVSjXhp4i7xOlVaS9OZ1vaHpdjuDXTwMVJlUiXwUTrb970jqVI0lk+J8PKLh7ygYC2guBTWEEzDctTlr4QbMV0nhJ9CW5W8YmllTUQAOLacbw8S1V3wK8eV4aiUaEzBxyufK8BmPQexhVlwudIB/S7ab6Gt+aQYQD3KctR88Lv8A+MU/lAfsXLZGFZeYfpb899FfD4wXp3J+qRjD4/phbz+Mcsvf7nQtkcxo3MbloQuWovakuUT6CLGKYTcRRtyQonQnNMT7kgRBtQbmPChTuwXF6SjXwKYs49+8m1cGQkgfdmLc+Sh5Qy9/sF7A75weMKIDCi9ELBu3cb3OHmTNQlk/eVup9S/hGM+TPYYm4xC1AES3mmh+r7FfvN5GL/yjbR3JUkXUStXQbqf+Y+AjTfJZs7JhlTSKzFMGL7qNRw3if4YnJ0grc1uOniXLUoqy0YH9o7qfFzGRMhQCalQDgLCmW9bAsFbosoOWfSDfaaa6UIH1iVHdCkkCgSoHQlRqPswClpcuXyk3OWZLIFQoKvLVq1qRBFQgiRkSDWoNMroIFcxSKAO43bNyEEMIvKHBBSTYngHoXozFunGGIlpfNl9kOFAbpBHO3DlppFjDSlNlKt4FgOINS4N/DnxgBCODTV2qlIBcVdRzK+HnHivbrHd9tDEK0SoSw1aJARTnmB8zHs8vEiVIXNVQALWeQSDx0ZMfPhmFRKlXUSpR1BXvH95yegikBZ7Gz7IYJIkoJVlUufWjAJkpzH/GlvGNGjMVnMxZMpDnQqUZq6/w+UUNjygiXIQtDFGHBLXCp6wok8fZPnE0+YBLmqSr2jNIFjRpKPUPFiJ5x2lxGeapSJzLY5pZdi7rDaEfSAk1r0irMSUyK3yB+pb8Yi29MC5ikzJPdqKggEOMwKyEPoSyQSa6xPtaiGGqgLcB/SMtmwvoDZGvlGj2ZLmCUjKwBzKFuJf4RnZdi1vKNLIw6cqAVWSCWDsWDjwgQDImShbl1gWF/EaQmOWqxY0c6mGd3LD1VQ8PLSE8untPT/5RQQkUhL1mA1vXhe8cSlH2tOGuohhmStEqbrxtrHUYpAdkXbV7X841GsekS+Jvw0amkSSwhrF+uusRpnBqSxcl66+GkToWcvsgUFW59IBjfdjwnLhWcf2tv4kP8IKrLSJmYO2KPh+kgpPg48oF9lFUwrpY/pf86Pz4QTJIw8/KX/SVf79OYeFY5n6/k6VsibFoObGBLEmSkhJ45JoA8WEdmZTMSaurCr8gpB896JZiQZ+IFiZEpz1M8A+EVcPMP6K4cKwq3PPLKLeNfKCt177jdCsyeEKIArlCjoo57PJe0WOM/GLIzMFZEMxondDA8btz1j3LZOA7iRKlD6iEpNAN76xpSpJjxv5Ptl/OMfKcOlBM5X7ns/4iI9m2nje6kzJn2UEjmbJHiSI559EUj3mZxe2ET5yxLWmYEEpCU+06CyyEksoPmqOAixKwYzUGRRD+5uRN78w5jz3Hdn8686FmXMBSCRxQHWW4vS5NLRY2d2xxOEIGJlCcigzgOQ4JIzXNAb15jRKaGTTPRpPdZHSd1w7OCkXUSiugPBgbUiSXNGUCoIBy1dyfZYvUc4o7C25h8Yc0lSSctUqIz10rVuBBIrfSL+Cwx71A0zElgADlq5GhcCxIvAGK3yiYvudmzEgtmCJQ6EjN13QqPHMFhu8mJQLqUE1o2YgZjzY+DGPRPlf2h/ZpI/bmqGgYBCSeW8vyjIdjpCTipZW+RGZZ4kpSQFH+JMWghJs30tSkGauikBZ5gpkSx6ZngPtgJRhkgkIISgKUfZBCTMWovpmDtF9EgnDpCVuZgSFCxefMdQ8lHygP25xyRL+lDpUVuBQnMoS0aigAWb6RQkYBMqb3stC1ianM+Z3olLhzckqFbx3bB9gcXNiODQtkyUGa6CSkIJZV98uCed9IZtgvNYaJHrWB+kbqVkJcAPUxrM6ASyOGvn5xn8DJeZLZvaT5AvGmC11LC504Bj7o0DSK5mBiyBrXrbSJSqoaWm404afGHb+UDjlHmaRI0wqFauTpoGMOKQKmKeiBY6GxjqJk1zutZ6aiwvwMPEuY9/qh7WJpDkyVud7Vr6gXggGoM1uVeH73rEgTMblu8LPSGCUrK+bQm5iQyS3tfZ1MAJvey2YDCg1DYv8AnQ3xi8oA4fEsW/SVefeoJ8z74odlJZAwdXGXFv8Axob4xcmkHD4t6NiF+i0MfcY5n6/k6FsEyXxU1JFDIl/7ycCPd5xQwHs4ApO6ZCgx1+iQR/L6wQY/PDWhkDzE0/8AqgZgFAy9nE0LrSB/5K3H+GN199wSuJphRKqRWFHUc54r2U+UNeCVMMuRLWqYEpda1DKATQZRVyz9BHryO0yZ+GR3qMi1ZStHtJSGCndSS4dhUXMeC9ndkqnYiWgiilAG1tf8IVHrkuaQrgamnujgyTo6FHQJT9iIUgFJSmjUcgDMCsMd8H6rAkfs0gbPwC0uJiQxcE3SSo1Ga1hYt0g5s+TmljJkzLJoHzAgEueIIDs+tni8rFKZpqAosxIorkFUt1BFbQ6kxHFHnU7skFKC8OsyZjguHABJFWFQyQTT0jbfJltSfiJcxU5QWmWoolrAyqUDvEq0cgJ89bxJtHZAmyiJC0hakqSlgWBKW9kOQAAWy05QR7D7O+bYJIVul1rVZhvEX+6kQdDRs82+UnHGZtCYLiWES0jiQnMfDMs+UN7IABGIUwUVoTLBN3mKy06bsZ/aGO76ZMm6zFqWf31ZkpHIO3hBnY4CZcvmtS/CWC3q3lFVohHqbfFIlmYjK6WUtTGzSkZU1+8uMj22xkxHsIEwAJQsGoYJCmGtVTDx9mJE7YWlRq7ISllV9tQJrf7OsZztBtKZMm94lWRJNUg0bMXLEMSU5QNWF4ZsVIb2cSCZykpbeRLNgN0PSlqtA3aMzNPmH9pn6MILbAX9CFLYKKlqNHtQV6AQCQp1PqST5kmA9hluXtknLOSSSyXIboYOjaSMv1iSlXRyev5aAWEVvE8En8IsZ7D7o95+MBMLVhc49Liirj0A584YdppuyvZUdNa8fy8Dwuvio+/8BC0/dA82hrBRfVjg53TprzIhvz0Xy3c35A8IqKV7/gTHDYfve8D3RrBRaOLYezpx/pEnz39kaa8niipX8o9XMSvXxHujWGj0nsfOpgiafR40+U2XBKdPHzXHFVhPm+QKGgL2SVu4P+5x3+/liCGJV+i4/wDvsR6d3EX6lVsH1J/Tkl74ddOk1Ff8UD8GtpeBzDe+cLT0OTED4NFqYpscg/8AcTh//aSfjA7D4lpGFerYwpPEPOnIf3CM+vvoEuTEVPUxyGTpu8rqffHY6CB4t2Bwe+qaw3UskgvWYTTwSgn98RtcnrTx09YxnZrtThsPJyLEzOVFRKZbh91Ka5g+6keJMFU9vcLmBJnAZncSwSGtTP09Y8+SbkdS2N1LTlDM+WhKAxGW78S7inHWCErHKUwURMAIL1CwxduIfypGFR8pmDCgSJyimx7oPwO7nZuVDz1g5sLtNKxWZUvOplEVR3ajTMyd4lSgD1rFqJ0zUrmJVVNQlKixAQoE2rTMXc+Lw3tlivm+zZ5BqJXdji62livVUQYNIXNlh33gS9CABmqOBZoC/LJj8uHkStZk0rPSUm38a0eUZGs8rBZuAr5B2HlG0TsVaQEgAlMlKaXdZ5/dekZbY+Fzz5SWcqWkNwGbefmwVHp0nFIKpi1pZ5ilOnQSkhLeaSfGLpEWzBY0FOckEHMsgGhZAyC/MCAO0VsG4ADyEen4hKfmyUqAW6ZQIIcvNmBS251VaPJdpd6FELSzqSAzMMxIUXFwkU0gDINDcwwvSU99VD+sA8NeNNisH3oMpKgkqDJNSNwBTGtiHrpAU7BmoSpc0BITSqhUuwygfGJ5M0FLkb1/IYRdWWdnYfMlZ6C355RfTgg4vfhwA/D1huw3Erd+tMexNmavhBLvFlSbPvEU4X98VtRVsTVvQHKwf3rHTjrHRhb0Vpp4wRaZUtoBa9bNHErmOWFzw1AgxalsB2ih80PBV+BuzGO/MzwU1dD1i8ibM04k28/WOKUvLyy8BaHAVDgaVCrD+kSjA1qFXHG/5aJpipmvLQcaQ8mY4vcfVF4zRrNp2Zwn9jTUfQYz/fyzEuLDYTaHKbif5ZcSdl1kKwQV/wBnxJPXvpQiXEBKsJtLT6TEeiEP6iOd+pdbF3EK/TEf3OI9JmGMC0K+glcscP8AjlD/AJoNYyV+l4fgqTiRTmrDn4GAxQ2Hc/Vx3j/9xR+ML0fvoMW5lz1MKHzsOcyr3PvhRe2So+be76+X50y+cOEkcW8OvwBPlEncqDVTcUrcsfRh5QpeHU10tXi9KcOvmYHL4D83iRFDa+lqD40j0fsigSsLJSaKmAzf4lbtdCwS3SkYAYCYtwMrlrE6k0tz9I3mK9oZQQkJSgA6ZQwBGhueekTnEeMz0LsvtAd60wjNlKUEhipyHBPGnj6Ri/lZx+fHJlp/0UoDkDMJUrxbJ6Q3AbSslVrAnTgFeYrzrxGV2zjjOnzZi1EhSyAdVBLS09d1I8oWCd6gnVWix2Y7QycPikLmKKWzVKSSSpLClyN5VQ9xGt/62YdUpMkLSuYuXl3HUQucoZnDO7KJ8DGVw+FSvA4nOCklKBLIYVqshKqmoO8LECBeyNtGQE93JQmYopKFHNMKLjPWjFVWdgRpYiWRwdWTUbPSe1inlqQg5CozcpP1ckoy0mnBawzagco8tnS5qZiUrOYZlVJfdABQK14wSVhxMQtU7EgzFFJbQnvDM3nZBcJQS1iNTAeSDKWnMrMlKWvc5nJq+lIpjl2mqA/lNLh9upQsBUse0wXYgEsSxFujUh/aLbeHBVImFeYZS6EhWVWjuoOWNRz4xmtoY3vCksQEggOXvfpa0V50xyVKLk1JOp6wP/GnPL2spUOuJSjypGw2MFd3JDFmUoMOL1/xQ3GbVlSp0vvlqSpKHCcpPtEs7CgoetIxnzhH2k+Yh7hXA+vrHdm4COWDhze/9+hGGRwlzUegYrbEpMtEwklK/ZKQCTrqQ3jrDZS1kOAQ5JYgO9i7UfpGS2btYygEsFJBJALOklnykgtZ+saLAbU7wbhqHJSWcAlz16iOLB8PycInbtD5M0cj0RaSqZlHDKTYWNYdMC8pe2UCwtEKMQVLEnMAsy3CTcp5c2q12i3PQvINSTUAC2jdI08+OMlBvVgWOTV0QzjMfW6dBdw0PWpdLu/AXaI1LmEhwfaGgvD1KXS/tcNWi5M3nZqaQvBZv+yTyepnyhD55SrB7Sen0mK9EpB9YZ2bnK7zCOH/AEKafEz5QjuIKTgtpab+L9AAfURDr915F+gWxgUMXhSC7y8QPEiUR6AwLxs/9DxOYezi1H+HFoI+BghjpShi8KQbpxPmUyyOWh84F4+f+h48KFp830XLI94MKun1/ITQT0pzKqbn3wosTQjMX4mFFLAfLiiGJyv9boCGTrygf84PAxZxswAMFGrDSoAq/QmKKVD7UNJipBvs+AucnMlbCriwIsSx4tGvlYtme1nuahwlQ13QON+UAeysopSpaZiVDdTlpd301cpEW9obMBSsy1TMylBkZgCGKiyXDBLZjWnnCtutFYOoYxEshCpibJSSePJuKSddGHWMlMmBLA7yjQC9WYdagRJjsBikyEKmZUkknLm3iaqdVGBLHXWogYia2bMN5BDFCUllHMHJWXIDJZqG8c/aNbooy/tDCYuRIR3pV3U+ss5SpJY8AaOnK6SDQjWKGCxK5g3lhIJYEKCcuYbzMHUCBpSwo4huN70KMubMmiZKSqXkWScjHKpGUlkhmoHHGkcwmJcjd3PYJqKF/ZJdqKJDliWo5iWRKWwUEp2GkJkEZiZpJZIBACSaOohlWvFBSqOYbLnuC7sSyCfaI5h/sj1F7xZGFBfNUDyJsT0FY9XhckMOLVfP4+ngQyJyl4Fc4WcuWJiEtLJKSu7EXBAqk1BD3cRMvs5lKO8z5lswNDUgWuLxsOzZloSpKZyFrWorKQRu0AYC5DAOYZtWXLXPlkTU94ghPd3djmoworrcR47+Izy5+znte/lp6nV2KjC0UB2PkORkXRh+sVrEK+xSamWtaakDMyhTmGMHZSlVNaq5aAD4RxC15QatU2GpJj0+VHLzMxuK2bPkjMpJUj7QqlueqfGGSZ+ooR5jpG2wqZpXLDHu8qszhgQUkAcw5t52gZt7s3KRJmzZSFZ2GUAnKioBUlIuwcsS3KIx+JLBl7J67fuV7HnjzA/D4pKp8ubNd0qBVlDleUbjAWJIAOhHi+qwu20zAWBCtAr63RtdWjFbBHfLH7JBU3WjEWcxrO7ZecJGYqGlOJYaQvGcFjy5I5IPTqjY8rjFxkTrWul/a4agf0jvfLcU1JG71eGrxKt23tE25GOnFqpbVqHhHUlWhE3fZnFkTcMFC2BVy9qegfCOz1oVgdo1yuvGNpyPqIXZzF/TygoO2ARb9qbwP3YjnIQrAbQL5d/Gtp9YvQ84hWv3XkVvTcMY+SoYvCEG6cS3Uy0Ee4wK2hiWwm0wof6TEHhaXKb3vBHaGHUnFYQpNxiWHMy0kUPQwNx2LIw21QpL7+IfS2HlNysY0envvMaxcyW5cF3/ADrChiJiGDoJPh+MKGjHTZiNrvR8qY+YTlTSidT9pi551ioiWqlAdb6PDMSsFRIBFS17aV1MSYSWlSwMxS9Aa+Hq0BlDdbGlpTKQ6e6UXU9wS7j3J84lxW0kIypX7ZfKUEWSQlROYgBIYvEncFKR9dIAFeAqx65Q54QvmKZqcq1HIcyeaSUsFJ1G85r4vDy0WhJbmb7Q4+fNKQAEIYqSlKwfacA5xdTO/IgQH+czJBJzVIIBJBJCnBZ34kO2vGJ+0GHEmYqUhRUhJYEkVIACvZo1W1pFJWGcvmoGLGimLVs3E6cuEcbd6SLj5uLALAuSSVrJVvP96pZya3JN2EW0T1MKpUgEE58p0LAJBoGsmjsLRDiZSAaukZAQcrspiUpJAYvdtHvRo4pfeAtlSwNg5ygAe1bg3NXgFpNJvYwQOISSyUgFIABANjSqkgaNprxFYEqUBYMRqxpXm4P5MQSZgYZd2pBck5yczMbn89ImmyVZQosWF3vvH1r6eEdnD5HHSauPkTlG9h2DxhlzETE3QoHqLKB5EOIu7O2klM7vFlT7xf2i6tfUwKCTwPlDh+f68I7FDg3LmSpgbyVRs8PtuWR+sA9o1cVJJ1HOJ0YslDAgjK1GOnKMQmcOMOChyi3YYpf2yI/MtzSY4zpBM0TFkZhmBBHoSUswawuILYraU4zB3WUS92qg5c1NCzM7NyjGoxiwGC1tQtmJFC4o5DgiDOxtrTpk1KVTMwcllZQVEAlgWd9fCPOz/Csabyyei9+J0R4iVcoZwshMuiEpTmmZywuSCfK4A0iwvElxaiideBiRL3KWyuW4v4cDEAxYzJLWzeo6c4EMkZ2o9BJJrc6cWcyaC6jc8D+MOGMLigo+vGOd+HRTRXDlDhNDp3dFcOUUEs3ewJ6fnEsEWwEnneasj3GIJ8lKtnY8g/XxzDl3q9DW8WtiBHzoAsG2fhOVSuc3uMU8RhQdl44gii8f/wARMOkQT1+68i2oV2jIWjF4Qgu/zkhjqZTih8YHYzHESNqhSbqn8j/ZJLUMENp50YrCXNcSRqP1Lpp5xSxOMBlbWCg+9Mp0wMo2MNHWvfeB6Gqwc5HdocVyp05CFC2WEdzKp/o0fyiFAjstwP6o+Rky1kEiyWJpQElg/OsFezktSpqdwKCSSeTBx1qBGmk7FTLwM5GX20q67rZC4uX3vEQM7P7O7qbMAmVSEDk6gFkEWLUEaOrGk9A5JNRlLKKju1YCrP8AuJYkamHylzASRJC2G+orSmhJJy60e7UAhuUAZZiTRhmFWqwc3+0fCHY+aEYaYpySUlKVffLAU1rDz2EjuY6WVzlEKl5ypTuAS5U5ACWrrTkOEUe7IzSibkDiQUk2ajXJ+6RB2fhAmSlaVgErSSkEAJD7pKlAuxIoKb3mOkEFS5pCVKJKyBQvlKlFmLJch0sQqo4GPP7Xmbr6F+WkVcTJUHRmOXMWC7iwZ+Atw84m7pISA5Jy5iQDawGVgetL8GMcGNTQhDrdRSGAYqBJIy7zCig9KVpHTNUkBxkzBwkBjUAoUxqxDKBpxDvTowublFQ0fgJKq1JUBkkF1IQcxKKVo5U5cABRBax84lGEUpBSW7wGW1QM4WsIZTUzBSkqD6KL2iihVQdXqXYl+JuYuqICgRuA7wSHZBBCgxL3KddSI6pTeLJJNWvev37haUkiGXh1uEpFSHo1nYV0B4vYjjB+QmbhZgkzUKSmflAUprK3QoFnLKOpsehgbP2YsyjiCSkFSAlIJByhOUKJp9ZIAHjqIuY/GYqfLkZ1TZolkmWVZFEFkhk0zMyBQ8I0c+HJPRaapvx/jYLg4rcsYjbMiY4mSQC4d0JLMQ4cV4xEuTg5jUShzopaKNzpAXE5gSVpUCSSSUkByXOjXiMTRxHnHb2XDy2ZH50Gz2XkqI7uYsOTZSF6HgAYftDYyZcuV3ZPepUwWSxWpSgx4JY1HAAxD2ZwyFTc6g6UORR3VRh4O/lGhm4eXMKQtOYBJLF2egfnr5xycRjSThF35Dwm002EZOLQo5UrSpQDliK6E8PDSKwnBSklQFjQDo1desVDs+XnSUkoCUvu0rYZfsxa7tOa/wBTjxIjzOD4R4ZNy+xfNlU0qOhacyeAQfN0x3OHH3D8IYJSc1/qPcXf+kdKA9/qHh+bCPS0OY9D2HISrGTADbB4F62Lz+PImBk/CH/onFEHXHcj/aZn4wS2NgXxuJraTgRX7s38YDzUzE7Hn3YjFOxcVxS3pEV4Pu8itd6D21Jy04vCO5Y4khxwk0qOsVJmKBRtUKTTMvn/AKhKeLW0sYoY3COAWViuXsyQB6GK+ZChtTMPrH/gJb2gx3QDS7FmJ+bSP7qXofsCFDezqEnCYY8ZMrj9hMKIpquo1PwPmsdp5ycqixqab1avU5qtze0KT2oS6iqR7SsxKVEaAUdJ0H9IDbSSyizhgzEVc346axFPk5coC0LzN7P1W0J4/hFFpqjN2abD9sUJNM44gkF91QHlmLU1h+2e0sqbKSiWT7QJBSAwALAMbO1Ixwnmh6nXw15Q4TKVH1RwNzGcr3Mo0EgoO4JGpIKmtZgegiqmbmACc2YvXMwZ+FAzavqYiTJCiE6khPC4r8YcQl6OxLC9vI8REnFNjBvC4ZO6cyVFw4YsXFCCPaD0IY0PQRDtWbnIWSp8o9oXDhKQkkuWAZuVgIHpNmUaltLBq2HGJsNvEBSjlVew8XHC9tIbDeOammK1aGSlDMHsDBjAOqchNgrKk1YDNuPa4ExRHMmA8+QpCilVx5GjgjiCKvzgvsZTSph7zu1LmS5SVAVISha1JcVDuh/CPR43H2kOeHUnjdPU2mKWkJUVh0gEkEPQByGPIaxml41ykoAlpuEpelDzZ+jCsKVh5ktKkhYIUFA5krDuCC7pqa3iucGtqGWWDe03Dj0jwuC4OWBu39P+HTlyKaVFmTtFe6c5ol/MOfhDJs9/bCFMn6yEHRzp0iH5rMY7oO6RRaTcAceUOXJmb30S6vZjHpENC3KxRQGSEgJSQAAwF1WHP3xMvaKhmLCgI10JbWBsxZq6Jgf9nwPpHFYsMXcWd0kdfeYNs1JhRO1CCrdFARc6f5nyh6tqNm3fqtfgM3CKGwymeqahVKJUlQ0DkG97i/OLu1cKiVLBJqos5LCzMBpHN/VxWTs+tj9lpY5e0Q6jlNEtpo5h0zaKa0Pskaaf5iBUycll7wtxH2TEuYElmNTw1KRHTzMnyI9a2FigMZjFZsoz4NDvlqJKqeaoF/Plf9CzNQUTTUfbxaqv4iG7PmkTsWQHfFyR/DIlH4mBfe//AEuSGNZSNCxzYoH4xFS7ynL3G42pjQcbhHTY4vnaUkfGKktcsnaYdnUeX+oIB5cIobQxCjjZTuWTjCH/ALtEVpeM3doKIcqmKFC1sCjSvCHi1aFd0bns03zPDb3+glcP9mnlCgN2fxqRhMOGNJMoaaIHOOxzJ+I2vcfMq5j6uNHrQWvDf89dRyiMoLeAHHmY7rXj7oqESkacmv8AiIkA6tTQGg0oYhCzTqT+EPln0BPnT8IJi9gZgSpSj9VK1VBoVDInyKoriwsb6+XuEWMPTDzTqVSkNx9qYfUJistd6PYePlyML1MyRjSlkm3EuNOEWsJhCpctAAc0D0S54sP2mioWrSxAFPwg32e2YFTAvvAkIUGTm3lEaZSbUvEss1CDkGKt0SK2XNnFQWD3iUhrOdUpAFMrPUMH8Yp4xGXDyUm5VPWdR7aZQqKH9UY3WUmgLEuxZ2exbVjWMLtZKkdyirJkSjVNFd5mmvTTfIflA+H/ABCWR/MtF/IcuFRJtnbfVLYLdaaakKAGjux6HzjQYfbEmZZYB4KLH1p5GMijBKNh0D1NHLREuWRcR7tYcuqZytNG8VLSzlm6BoavDpFSEjqAIwTx1RjLhV3i2azE7Xky7KKjwQVeqnyiM9tDai5tycuiXJHrcxUSHIAuTT86RaTgJomBGTfeiVC7cjdNL2aM5YMGreoyjKRrcFPVKCQpCd5nWkl1ZQBUNoBQWaL2KUo7oShSSz5nNfus1m1jN4jbk1BVLKJashAcPUi5YHnyjn/WeY36pNA9l8KC/GPnv6LHPN2rdp69dzqeWXJy1qX8bLly8udKAFKyv3bgO5DkGg59Yy2L2nmUWShAFGSDvB7uSa+USbW22qcUhaUpFHYV4E148OWsC5qK5rgk9A1L2junLoicV3mo2SUrOQo3w5JBKBo1ga84InBJFBmHITT1FCBGUwW0zLUFgB3DByOvUaePKDWF7QnLvurMT7LMK2c1twgY5dGCSfQJzFKRv95iAUg1E4kjMwLF3rQGJUTJrKAnYkBdVDODmOXISa13RlfhFDGdopcyUQnM6iAQQRQmpBFHaCuEnBSQQLEit6Ui2lk7lQ+VtPFJSEpxOJCUgAAZWAAYAVhQ+nLyhRuSPcbmZ5khL34wyZQ0hQo5y5wKi3KlAhXJJPkzRyFAlsYsYlX0Er78z0SkD0imT/MIUKFRmOTp9+EfeqsdhRjIP9pMUr5rht4jMgqLUciWliW6nziDaxefiU6JKQBwCUgJHQCFCjn4NJYv9+bKZNy/h07soihaZUU+rygdN2lMIS5BfM7pSeI1HACFCjt6fYiV11Uu3tJ0Auz26x3B4ZKpssEOCA4rWOwo1sI0H6VKdHVTxVG6wqyZSCdUp9whQo8f4p+k68OxnO1+FR84G6kPKlKLAB1KScyi2papgNMwqRYN4n8Y5Cj1cf8Ajj9F5HLLdg0VBJJLUDkxIpe49HtYWhQowSORNIo9PzXrF+UsuOg9YUKF/UjFpEkNbX4Qc2WplltWfzP4mFCjoW4ktgs8KFCixI//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MX"/>
          </a:p>
        </p:txBody>
      </p:sp>
      <p:sp>
        <p:nvSpPr>
          <p:cNvPr id="26628" name="AutoShape 4" descr="data:image/jpeg;base64,/9j/4AAQSkZJRgABAQAAAQABAAD/2wCEAAkGBhQSERUUExQVFRQVGBsYFxgXFxgYGBgaGBoYFxgYGBoXHCYfHBojHRoaHy8gIycpLCwsGB8xNTAqNSYrLCkBCQoKDgwOGg8PGiwcHyQsKSwpLCwpKSwsLCksLCksKSwsLCwsLCwsLCkpLCwsKSkpKSksLCwpLCwsLCwpLCwsLP/AABEIAPQAzwMBIgACEQEDEQH/xAAcAAACAwEBAQEAAAAAAAAAAAAEBQIDBgEABwj/xABDEAABAgMFBAcFBQcEAgMAAAABAhEAAyEEBRIxQSJRYXEGE4GRobHBIzJC0fBSYnKC4RQzQ5KisvEHFSTCo9JTc4P/xAAZAQADAQEBAAAAAAAAAAAAAAAAAQIDBAX/xAAjEQEBAAIDAQEAAgIDAAAAAAAAAQIRAyExQRIiURMyBGFx/9oADAMBAAIRAxEAPwC+cvCoK+wFL/kQo+cYjovLxWuQPvg/yjF6Rq78m4ZM87pSh2rUmX6mM70BlvbE7koWfDD6x18l7yrh4cf44vparwVLWnC4JBL6UZwT6R2z9M5s5YSmVgKSyi4VjYPQaJ8eMVW9aihSCNhQP8xGHPSm+K7gsoTN5A+TRxfqy6ldf4mXdjX2G8EzQ2StUnPmPpxBLtn3/WsIp9mqCFYC42t3dD1BoAS9M9/GkdXFncp25eXCY3p2ONHsuW/5/OOxsyVkVjzRMp1iMVBUI5EmjzUJ0GfDnAQa2Fkg7lofliEWkQsnXulajKQxBHvvRxoKVhtZCl1KK32KIKQ2IOcQL13Md0ZXlxlrWcWWUjsmxKXkKb9IGSXDwxuy9g2FZJUVMmjkvy0HhCm9LCqUlc0rKZYO0Bkas+XLKInPd+Lv/HmuloLlhVW4VMStElSGxBsWVX7DxgKydLgnChEpnIcgHExJSFEHRwczB1tt0ljiV1kygp8OT1GyDnTOJvNl+lThw/OlUcIjuIR5+cdkcSJEcyjr6xHCfr9YaViCNYhOWMvruiSJY1rHVwfT+KK7u+kfIv8AWm42myrSMpg6tbfaRVJ7U0/LH2Awl6WdHk22zKkqLOUqSdxSoV7nHbE54/rHR8Wf4zlYjpZOazTfvLlo7sUw+QgX/TaS82arcgD+ZT/9Yq6X2kGTKALhc2YqhcbATLFebw0/01k+ymq3qSO4P/2jlyv8du3Ca6N7ctabQFBRZgG0+8GOe+C7HeCVLPUuFJdkmgUPu8Punsi60SVJLkOMwRmHr26wuXYiCpaFAE5EbzmOH6x59tldmumhNrM1DJZKnDg6gHaA3HnUN2xbYb2KDhUCKq2Fe8MJZ6ef+Yx1jnAFMyauZi90NtA6bQ+7voa6xpDNC/ffaBwzUl1VGQOocDj5xrhnvvys8sflayRaQsOC4+qH6aJLUEhyWHlGURbFSlio2vdYukpwhRKjkD9cYpTey502rlKXIA0bUfRMdU5+u/XNeG768bQmkVJUVUSCry7/AJQusdsS4J2huB8tH4d0J75t82Y6klUtB2erKgmgAJJAUcQJ+Lg0V/mmtwv8N3qo3ze00zVS0rSUinszTi6szubLnCubaJyvZFajLHw5JBJJJpn2v2R2RZiAVuTx7WpBUyyKJcUoCRrURyZ5291044SdRO57InGQScRDO5plDoO7El2o+/MZawqsCRVINSKjiRDKRPxbC6LGR3/rEX1cNuj59oXIoCNa5GDuk8omyTgKnCSKnMVhAhSkqDEhQJIOdWpD677T18pUtZ2mwneQaPzjSZFphrsu9SkjEabg4H69sbG67pl9SSEjExHJoiOjfVy2QcasQqaU11hhIR1Eo46h3LVZ6dsX0iSys+hTK03Z8YuUD9f4iEqUCtRahOJL/W/zi4ojq4L/ABcfPP5Kwl471Z4RYkR6Yp43YdKq8IgQd/hFhjhhxFVYeJ8PlHFIpr3xa0RUIonxLpYtjIR9mVi7Zi1L8mjW9AZOGxg/aWo+IT6Ri+li3tSwKhAQgfkQkebxvujSersMrf1eLtLq9Y8/PrGPTw9aXrCKLFPtDLt3QFbLAHdJAJ00U1WiiwdJkK2ZrJOT/Cee7tpB6ZSVjFLIbdpzG7nlHH1XR4TWqy4xhIwqBcA5PwPHdFCZkyXNAxEygA6SKMM6bxm+caFNnSpOBfvcc+zfAlosikb1J3/EPmOERqxXoSVOE5J6uqahSVCoSXBNM+ee8Qfc6AlZA3H0hLPsJSh5aiNoGlNeFQRBNmvD2mAjDMAqvQqZziAy594iscv7TYZ3hbkyFvgKsQydku+Z4/XGFsxa5xxEsN31rxMEW6fjAJzHcRvHzFIF/awkO/6xp6RzZbInqgE51cHWp7jFkobZHKA7pvlKwUsykuxOoPpBVlLzDvYU+vODrQUpl7aglgXJyzO+OqnOrCuh+FW56seHGLcYTNLsC/acvBost9jBqGrGefkVPVsie+wuitDv3QTZ55lLCtRnxGsI7Pah7izT4Vap4HhDORbQ4lrO1od+5/nCxyFjaInBTNUEODpp9dkRtqXlq5RywWbq0BLu300XTQ4I3iOlLMCclKkCjkE4d4TQtyg9eE5ZQsmSXWg5YFKfiFD5mL7FakhZRioCymZ0khwDSgILxWGf4rLPD9JzEtFZhparCFJBQB+J9N71eB7Zc4CfeOJiQeIqI6Meaa7c+X/Hu+gJiLRXYLWJqArXJQ3EZj60grq6R0bculLRFQi0iB1DFvw9xP6ecNNfny9J2KfNUPimLPZiLR9eu+UEy5aNyEjuSBHx6xyscxCftLA7yBH123lkU0II7C8efzdR6fGRX7YwmaCHD1cZDn/iHFltUyXLRWpOywNUuTk2TAxVfIxGWoah/B4ayrG0tLgVSCyqods96THHJ26PgtFpCwAQ/h2tmOx4u2k57Sf6hz3wotV0FQUUlipiQ75cRnWrxRZb9XKVgmgltdRurke2sP8AX9jRpOsQVtILHwPMQqtVkBxBQZRDcODH0MO5M1MwYpaubeShFVsDhlJDv2Hkd/AwrBtmFz1SUpQWwByXzToWOjeL1hUi2thIGMKJcnTdSH162ZkH4kkHPMcOMILJZ6BgAOPyiN0zOx2tSSqayjLAZSTkdG5O1aQ+sNvCkhaWxYXwfEGLHL4X1bm2cUXbYvYjJQLuntakUT7EUlU2WWUwApUUwmmhaKlsGh0tKpkzEpkuQC24M2cMV2tMuaJKiT1lU6pB2iK6PhVTgeUJ7NbnVhOzMQASSwSSDpuNRTIvRoA6aWspVKnJBAQwIcjCtK8Ypq4cMfNo0mskXo7ttgxrSAcJUSD3UhhbbqRZp8sYiolALqrUKLtupEJpqhQYjGPkYJvyU3UFTuQsAmpbEFDsDt2QpjIdraSVgpBGRAblEiIX3EsmSHLsSOx6eEMY3JmrYoJKnyCh4loCmJwznai6HsA+UH31L2lg0cfIxRMWGS+ZD9oaFYkutqJg9yYoSzmlJYcw2+COtIV7xOlSTlzimSjCtYUo4Dhwg1AcMwYUBZjxMQmAiaXFBhIPZhUO8DvhSlYBsdsMqcpwyHwqL8Sym007402KMdfUsJmFZKmVh2QKOaP4Vh7cFpxyR90tXNtAeP6R6HHludvP5MdXoqvC/rSqeJUmyKMskp62cTKl404iXAClKlsmhAAJ1yi9VwTptbTa5hH/AMdn/wCOgfmBM1Xaocoa3mrDLKywCClZNKBJD58HhfaemdiQ+K12cNn7VBPgY06+s9/1HxfozZntUkblgnsdXpH0a+FnAKtm+nCnfGI6Fy8VqST8KVF+xvWNvb04gAd6f7gfSPP5/wCnp8TlpmPgG4acmjWykskDcAPCMeqUOuUwzW3dhT6RsY58WtKrytZQFYElg5LYXpmwUIT2e9xMrMqhQAcpwqS9RjTErZ0hlLE8JWAtAmApNC6QoU35aRC22RkJWBVKQFDelg4PLTlGOVu+1yRXeUhdn9pKJbgd/gRB10dIjNHtAkUyYud5rupSKJe3Z1yzXCHSeGYyim57E6FJDvk9HS7uWzL5ZvFRJpbUgo2S6d3y+RhBKsvZ5/pHr8vpUlkJwqJwtmSAXcl+TNRmhVZb3604HJIxJVRgTowegIIMOwN1ckgKlbJLpJz9D8qQROkgmuyrf/7DdCG7Ja0SwrF7m0Q76NoXqYeWK+Zc04FKZejsOwHfw84foA227QvZUMJJBpkrSnygUTS4l2hONKjhTQEJSKbW8e7xFa6RoJtmwggh0/XcfCAbRZAoYSXCnSHbEKZcabqxGrDcskiWhJKPjWJhUCSknIkaDs1zrD2/pw6mSo/Csp7w48ozwsRlyyEqLN7r7IrUilCf0jy5i1gY1kpGmg7I1lqX0Do/PCpCSNCR4wyjN9E0DCGJDDIZGp8o0kawiy87vKiVAhgk9paFl3XQJ0tBUtmqUpI10ch210yjSqDiMpYnSG3UPZBSPfZS9zjtPfCG3EFS82fFXjXzeNNKsaBUCu81PjGW6dW82dPWpSFMxIypUFuOUK7MsvKW7HeCOY1HcTFFjvCVY5M2YpxLSkFhVSlOEhA3qUSAOyDbqmqnoTMmSFy0EEpK9XGyySymrmzQt6WJC7XYJaWQlc5azQFImS5SjLpvcg8xkWjp4+WakcfJxXdu+gF5TJSUmdeqsa8JmIsSdpEpI3oBHWr3rXsvkIT2v/U6UJKZkqxSxKJbaCXSASAcKEtmGz1jJW9S/wBtedNCuseXgJJUyhUn8w1zii7ZolyEJXhwpWtC8R3F0tvrBeW/DnFPp30BlvNmK3IA71fpGum1mIH3h4BR9YzXQGWyZqvvJHcCfWNLKLz0cMR7gkRhz+t+LxyyVnDjMJ/qPyjWPGTuas1Hf4ExqiYxxa1kOlV0SpkqZMKQJiUkpWKKfR/tDgXgGfLtdmSW/wCVKAyymgevjyEOL9/cLG/CO9aRBVoNDGW+lk9y2vGhylSQqVUKzDmjw66PShhWG+z6wnlSKrLn3Zfiov3iHfR4bK+Y8jF4orO9LLvBtKVa4RXWhp698B2W4wJipgFXqd70Yg1pD7pAPajlFYFFcx5wrO1SipyMNmWS1ANMqgesZdc8RsFN1C3yaveIwdushTOIDkPTcxHzB74nP0YtJdXTJUpkzHWjJ/iT2nMcD3w9tExE6UFSzhU+JIJDjMBTd8fN7oSpSsKwRs4eYBortpG+u27VJbDkzKBGYFSRUu5LcIc3ZoXpOVbSDgmjPZCt7UJXu0r3vHLRMCa4gxyO/dlnzgi02YEGjhsjn2HURnLctSVYQXTo7uNGG5g3dCmVg1tpbk6RYCEpSokqcOcIy03u0Nk9Lpy5yJYSEpU5KgMQDaKJNCfnGNuixFaS6jsNhUdFb3PLwhnKtplqCZgAIyXoamq96iRpXfFTMtPp1nWSkEhiRpWMyoNNWn758S8NLpvhKwEnZIox+vGF15HDPV2HwEb7TWgkzDk3usCTy4RXPSh3WUvo7P2awGjrJjMpgQ9HHDRt2+Lpd1AZknw8m8XhgPeNuQUFgaVJyy8fCMdf1l/akAyyETpCkzZKtykVbikjZLDXhH0CbZEiWpIDUNMvKMpbLLhqihFexz4fWsZ5246sPUvVfO7b0bu+0TsVrnzrHac1S5ploDuVPLWUYJialik9gg2TYrks6mKhaFEksVG0FzmrqpQIFNWpG9sFpQtSRMlpWC7gpxV3Mqm5obWmxJShpckJyLISlOfENHVOWXuRzf4rerXxvoShrOT9pavAARb0Xmlc+3KKiQheFAJcJorFh3CgpwifRdLWaXxc96jE+jMichU4TJMuWFKKsQLleYBpR24xjy+tsPDDo4p534QfAARqJhoeUZvo4HnLPA+JEPLwtPVypizklJUXpkHzjPHxdJb6/dpG+ZKH/kTF9pNDyjOXr0oeQmaJZKUrQvDiAJYvnlDWxXom02YTkBQSoKACmcFJIOR3jOMddLcke6v/APMeDw3uD3Fcx5QmknYmfiQP6RDm4fcV+L0Ea4oAX9+87IprhU32g/J/8Rbfp9r2CKgdlXMeYgohiwMhYP2TGctMrEZZo7NvqCzxo5KXlLG9JjPSgcKHbJ6cSYjObpwSuzJSlLDNf12Q+kzloSgy0g54hvDDxhZNQDJUWqJiWO5yXgq0TimUhSSxCwx5g0PA5dsEmpR7TSXbJc4fZXqk5/r5xnb0sZ6z1/WC72SJiELSGUoZjQ6A9tIzNovuYlKSrEuuF2Y1BYnWhbxhf+hrej0supLioBbe3OD7RZAoM35dR+E+kZm5krJ6wKySN/M1GTgRoLF0hlTTgmbKn2VHI9unb3wXVCqyhcpQAdaCWS3vJJJoOG9/1h1PWSxVn/jflygW1qMopJDj7Q94EMx48s47PnY2ILpJenix05Q8bqitLc88FKK1ZQPeCPWGoEYdFqKZimphUwIh3YekJymD83zHyjol2k9jK22W0xD7ynvDf9TGmQrEHCgx3fOM/fVleZmalxXIhiCPGJz8OES5xlKCkmj04EesTvXpLPVKCUKCVA1UADiGmYLHlEbbh2+wkagVqBCNdo6tRSrLQ/KM8brr4WX/AEW3PLaTLTrhSO1oLnW2Yj3wFN9oYFfzJoe6IWQMU5BiK8oMvOa6DkRwMXydlgl0bnBapiwnC4AYs+ZzIgy/5ZmWachLhSkFIemfHTnA3RtDJXzHkYY3hLUqWQkkKoxBY0OhhTxVfJr3nqTKEmbLmyQCnbIBDgEUaihnkd0aG470lyLDJQD1oGPEUhs1OMw3xph9MXMTRaQofeGE/wAyXSe0QOqXJVmky9MqZAe8ihoBmIiWeG5JWFImKQCUPyLpdBodKb4dXB+7P4vQQBZ5ATLWAcQUSQQzVJOaaa8IOuMezV+I+Qip6Rbfq/bdgiCTsr5jzEV39L/5AU+gHlHXormPOAG9i9w8jCD4Ecv+yofXeadhhFaUFCUhQKWBcnLMmhyh2WluQas+yX+JPmPnF15LX+ykoTiIKSzsWercRnA6leymflP9SYPlVkq5RHyq+u3ey5ZBphWTQ8jpxhd+zJCi4cJL68fDhB920QpqOuuj4sJ9YFlpZRB3+sGuglcc0LQVJIIWklLPhZQLMN3CMemcorCVAtQvoxDEc3rGg6BECSlIySpae5ag0dtF3gJJGaVHuDxGc1IqH/RuyrEtKVK2Wd60L7uNK8ILmWVSC6KPmn4VN5H64wJIvBUmQFpAIFFJOoPH6zhrYLwTORQM/wAJ47u6CzsoAmWwO7EKJYp1fed9KPAxvtmYb9d2bM78o9etiCpgSoltM33io4tAkixJAbyEOZ5eCyDE9IpwrLUU0yYMSeKnYjlDew2tcxTrUVDC7kuXPgG4QmlyGyT3w1u8soQ5+r6XSy1SBU0JbTUGr8njPz7Omc9TTgQQdc9MoalXVyxUuhakjV81AdztCq8SpiqUwL7SWfcH3t5Q4VKRMAAxAkGjDjTzi60ymlJzy1ZWsDJ+H8Q83g63H2aRwHlF5+px8Mejw9mr8XkBDC0zWFXz0zgG4f3XNRjt921cqWFS0hSsQBBLUYv6QeYq+r5doCslJVwyP12RVNsiDmkpO8U8R6whPTGUVBM+QtKiHfDiFMy4yhhZr1krHsp4B0So+i69xiNyjVDXnYMAKpaq7xQ96c+2GdwP1RepxGu+ghbbLQpUt1AO7OmooebwyuQ+y/MfSKxnYI7/AFpNoZjjpXTIZsfMRPFRX4h5xG+h/wAg8h6R56K5jzhA5u1VIOvmUFyDqcIL5vSr+ML7sMFW2aepIyGX6R0cbLkuoSuOrmfhDd6YY2MPKUPumEs20YUrG8Ad5EOroqlt8Ya9aKrpUDLUaZoO4e6n5RTODTFdsObRZJgGzhpoAG7v1hTMAWScljNO/Rx8vozv4YDo6nCuYkaTV+JxesMJyKzhxV4h/WF92Fp80ffB70pMNJ/71Y3gHvT+kGX+pz1OwKxWdt9O8FvECCepHUy95xJBGaVD3flAdyB5RB4eBgmYsizuPgmPrlh0bV2hZQ4oslqmKCTMJJfPVg2bQXMl1NdYglIwqYZKfvf5RfOVV97HygxhVXLSArnxguWag8YCJqOcXEOBmGOh4axqlG0WLDPXNMwhNCpJOyNHFaULnshfeYKcUwKAyY8C2qeecH3vZCsFmaYnCQXYuC1RlpCJU2YFSZWQXJcuxwqQRirrVQ3xnj/R0CF1T2+CTB16HIQvl1WkcD6D1gu9l1EaZfU4+Hdy/uU9p8TEr0OyOfpHLq/co/D51hd0ossyYlHVzOrIJL1rQBixEK/6qnpfMY2gBv4RPetI9IX3zdiCUnCHB3cIUXlfFoss3bKVkoAdgQUuTkQku/GK5XS8zpiUdWOJGINxIL+esZfj6vbbrQBITQZwxuQ+y/MfSFFqn4ZKaFsyaMKwyuCcFSaEHaLt2GNZ6zLL5HtyeXpFeKiuY847f87DMUrNg7DsgSzWhSkqJS1d/EQqbQXWqGNok+zPP1hVdioflHs1d/lGuF0zzm2MtiaL4N4KEOboLiFN4pOKaOfgXhjcqqCM/tWcCxrR7iy25VR4+hEAXghRIUpOBQ+JNQ/EE9lCXEYu7f8AUacFKSSJmF3CkkGhIzH6xorP0tTa0KlmWpCmd3GGhGuebRFilcqZ/wAlbChCCCxD0Y55s0MrdZ2mCYCdpGEjRw7H0hXjPWIrRjTthvbC6Ubv1EXj3KjL4q6Prooc4Ol1lT07iD4kQruGiiHepDsz8WhtZZbGYmtUP3M8RfIuIIU+LilKvL5xNSqJ5eTwPZiXG7AUvvw/4i0K2RzI8vnBBUVmkXJVnAyjSJyV5cvSLiVlutKk9QR7pmYV0yBBY97QBbGO0AApC1Cuj0Pew8ILtcz2CiPhIV4j5wmv6aoEs2ErdQOoUlwRqCD5mM/MlfC6zq9oH3D+5MDXpa1KmMnIcHjill1NQ4R6n0jDzr0ViOJYcHVz5vGt7Tj4+yyErSlIrQAe7w4GF1/2yaJeKWlJUk1BBbDqWcHuMZWT0ib3bVL/ADJUj+0iCVdJJpQQVSpiSCDhm1Y8FAmDQBXdehtU1a1JSkpSEslyKHPaffCiwywLVN5H+4QRc1vQnrlpBSlk4Uk4i5fM8xAl3TnnzFHVI7yYWjfQ7xSTZwAWNd2+mcJLtvRVmQpKusZVcTYUBtxVTNhRydwi+9L0ThSkLAZyakHM8IT37a5ZsiCJpxhZb3nZ9oBzm1ajSD6mg+kF4LCyhS3CwkpwvgIo4r5xoLqQRKJKjVix0DikYGdOxlOFyBRzUhgAOyNLdFqmpDTJiAhg1RiO7kA254VhRvLrMaKUoGWXbLUFsvHKMZcN7y1rwCYXAd3JyalExpxaAEK2hUfWgjTHR0gvD99N4hXkYIuNdB2QnvO95aJ6sSgHSfFOkHdH59Bn3fOJ+0/jF3HZR+2z0ED+JT8y41Nz2VKZc9KQBsA9zE+UI7PZFSr2mA5KxqTmHC6jPm3MGNHdFVTBvlKHdiibOzQmTdtAY610zFOdY0Cg8kncH9Yy8+dty6GuKugok15+kaixl5Sh90+UPEqXXappyucOLIGnkAliDQlwHFfEQhskz23NIMOgppyDvLd7/OI11FfUSlSZiApszUGm7Ix5Ktk8CPL9IHFrUoqKgxRMKWd8jnUPVsoteqx9UP6woK4VR6QvLnFSlRGWvPnGkSNAxIWj7Qbvp8oQ9LrAV2dpdJowkB8w4Dgq3OYaT1EhQDORrlvhZblqlpSpTqJ2aKxZOag17Xicro9E0pQxLG5v7SfWPnl5fv1/jPm0baTawJkwahz4hCR5xh7V+/V+M+ZjWepngtRiViT7QUBNfIxSVRZY1gLc6JUe5JhmlZltLVU5pppkrOCLnmjrFvuELEz6ENu8olMkjrMNXdIB0D4fDa8IQPemeytChXECDUtQ084zs20nAKJYuMg8St9sWoBCqiW4cOXORL9kUotAw4SH4wQIJmVGg1MFf7hRmO4VI8BAQUOyO4hx4Q9EeXDbSmcSAgnCfeBO7R42NhvolQT1aAa1SpScgTllGCusErd4e43pm7+UT5dnJ+ull/3nhtBxBDsg7TEg4Q7RyxdK1CYhpiU7QqlJLdgAhH0lPth/9afBx6Qvsq2Wn8Q84vL1OPj6/wD76maUgqlrOINsqSsV0dOXB45cS/bqHBQ8/nGYu2c01HMecPbmmNbFj73mBGel0tTaVle1MliWGYMcTsxrk0aa5r+lqdBW1HejZtupHye12+YmZMSFNhWoUCdFEbovue9JqZhImLDp0URqN0PWg2tpt8xE1gksCEhacKgsJVmA9ARStQ8aoWsLRKnCiXBLkOmooY+OW6+5omKZVX97MnLfTwhvdvSSYiQ5wkAnJAep3036wtdD63yranr7RLxJ94KG0lyS7pw50BEH49s8U+jx8/V0hC1GYWcSwsggJUSGSWwncXyhv0c6QCbMAyLhhXIhmr9VidBolriCV1MQWqKJNoCmIdi4qCMi2R5RcIwx5fXCEl6y1PNyUGSUDLcCCc6QbbJxCHAJI0GeekUplAFRq5zfWoDl9aCJyx2N6fLrwvJfXTMJoZj/AMhJT3QEZxUsKVmS5MStyR1qsi5J7yYrlyxRz9VjUp4uM6Oy5w3aZc4pKPKJ2VIJVyGf4kiA9iDPlg+7pWh0FG26xKfbQ5wpD02mrRjvO4d0VzLF7wcUUWroKRCZYyFM71IzbR4RKSt9T9b4gtD/AFwjj84tAyfLnAFPV9sdKdzxeTnmPoRIrTXu865coNjadjmYSMg+biGUu2Jxscu77Q9ITyQSWYuxyroeEECzKJUyVbPA/e4cD3QWHLqvXxOxrSQXZLHsUqA5aWIPGLpw2tkHuMeTZ1n4Fdx+UPQt3dnab0SlSS9MyQHI7IYo6YS0T1TUhRfIM2X6Rnf9rmlWES1P41BI8j3QGtRBINCNC7iFotjr8mSlTlLklbTCVkKS2EqLkAg1GcDWRbK7DESk5jIZ1i+z3etRT7tWA2t8PQ2Etx2iRUfpBEm0NKKd+TdjvBF7XLMkoxKwkZFiSxPOB7vsnWIVtJGBL1BJLbmgGwqVHEOPEw4uG9TImBe4jMPQFy3HtELLbZ+qmYSQptRUcIkSGO055N4wrA+k2rpRZykkTM6sPe/zFa+k9nDe0Brx5PlHzybOBIYaNzLZ84JCtlJKauCKBiBn2VEKQbfQB0rsrF5ocNoavplwjv7aFpC0HZVUHn/gx89mzBiJYAMRpzh3dV5qTZkpBDpCmatRMAY8GU8FDHYnMWypjEOAeByPNooTnE058hFGKTaEgVQDskas514GGyDJUmqJYOJAoasweoGusZ8Ki5EzTj6QJ0ZKkyiCeC1UfMFk9jRbPlykuWPvHxRXxMBy5mx+Q+JESt8zPmf7QIRlpU2R4xYmbSr8KbhAzk1+s4semr+EGjXBXHKtOz5RYZaQMi/Zx/SKQgZ/WkSS+v1nBCNbrvfBNCqttbhmlY3cYOu6+yVz1EEhYcJKiyX6wkZZOqM2sUp9Z8YbC2ywpZAzQB27XHjFFYaWyV1kxUwHC9CBvxVL6mvhAs+RMbZOIV3v73OK/wDdSScAVmDsv9pzkImn9oUKSl61IIFSTmo8YCRstqWZqFkBw6HZ/dSoV7+/lBSpKCcSgMRatA+nDd4QCixTk5qlpq+1MQSKcHP+YsTY99oT+RK1eYAgCy2TAQlINHZ6lgEvTTSKeoSEp2sKk7jQs+QJplEhd8rVU1XYlH/sYuRZJQyl4mrtLUeOScMIbC3pawqWsOCTl3vnCyw2hnO8EfTRo9ke7Llj8gPioEwvtkhUyakZEppSlCdAPSA4U29YVhOTADuyg6zXIpYCsUsA71V3ZJBMEq6NlYAK+5PzPpB9gu2YhLEJocyoZaUEAtL03Gke9Nc/dQT4qIghN0S2ymKA3kAeA9YZ/sTe8v8AlAHiSYj+0SE6KUdX2vMtAAMqyS/sJf8AMs91YIlWVbUGEA7gnQ6Cu6Jzb1+yGgWZa1q+I8nha2PGTAjpzp5weixSh/EWrkgDxUYlgkj+GtXNbf2iK0NljViaZkNZc5HwyZfbiV5mLRb1DIIR+GWkehg0NlcoqIYAlw1ATq8Ff7bPX/DXqaggeMXLvCYf4i25sPCILfVzzrBotqjcswZ4E/iWgesWJucazpY5YlH+lLRxSGLR0gPANp/sMkZzVq/DLb+5UXCyyAPdmr5rSnySfOKERa+T050gCXXShlIR+ZS1eoEdTbiDsolI/DLT6gmKuqGeNLNm8clpBNAtQ3hPzgAyZeMw/wARTcC39sDIJJOIk8y8GIkK0ltxWr0T84mLKR8QH4U+qng0QZKI6kYQKjvD92cXrkJJc4lfiL+GUdE9KMmHIN5QaDiEONlKi/Bh3qMEIsyjnhT3q8mHjAa70Byc86ecUzLes5FvrfAejQ2dIFVns2R4fOIftEpNQA41z8TCrrCcySexvGOBD/TwGZTL3ps1PKne8Drtq1ZluUUJRFqRAHQSczE0y48kRMQaLbwESaOYogqZDSTAU+uBiSx5R6PQKedjHVzMzHo9ASKFVMFJDjdHo9AKnKs4JzMW2izJQHAfnHo9CASyWhSjnh/CB6wci7UZkFROZJePR6HCXypKRklI7BFilR6PQzVzZxAhXaryWFMCGjsehKeTPJz4RBS49HoRPCsSAj0egCxIiQjkehhYmLEiOR6AJvHCY9HoCrkeMcj0Mn//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MX"/>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mph" presetSubtype="0" fill="hold" grpId="0" nodeType="clickEffect">
                                  <p:stCondLst>
                                    <p:cond delay="0"/>
                                  </p:stCondLst>
                                  <p:childTnLst>
                                    <p:animRot by="21600000">
                                      <p:cBhvr>
                                        <p:cTn id="11" dur="2000" fill="hold"/>
                                        <p:tgtEl>
                                          <p:spTgt spid="3">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435608" y="928670"/>
            <a:ext cx="7498080" cy="5319730"/>
          </a:xfrm>
        </p:spPr>
        <p:txBody>
          <a:bodyPr/>
          <a:lstStyle/>
          <a:p>
            <a:pPr>
              <a:buNone/>
            </a:pPr>
            <a:r>
              <a:rPr lang="es-MX" dirty="0" smtClean="0"/>
              <a:t> </a:t>
            </a:r>
            <a:r>
              <a:rPr lang="es-MX" sz="3600" dirty="0" smtClean="0">
                <a:latin typeface="Arial" pitchFamily="34" charset="0"/>
                <a:cs typeface="Arial" pitchFamily="34" charset="0"/>
              </a:rPr>
              <a:t>y entonces se beneficia a la producción interna, aumentando el consumo interno de los productos nacionales, estimulando las exportaciones y reactivando la economía</a:t>
            </a:r>
            <a:endParaRPr lang="es-MX" sz="3600" dirty="0">
              <a:latin typeface="Arial" pitchFamily="34" charset="0"/>
              <a:cs typeface="Arial" pitchFamily="34" charset="0"/>
            </a:endParaRPr>
          </a:p>
        </p:txBody>
      </p:sp>
      <p:pic>
        <p:nvPicPr>
          <p:cNvPr id="4" name="Picture 6" descr="http://www.aimdigital.com.ar/aim/wp-content/uploads/2012/03/banco-central-ra.jpg"/>
          <p:cNvPicPr>
            <a:picLocks noChangeAspect="1" noChangeArrowheads="1"/>
          </p:cNvPicPr>
          <p:nvPr/>
        </p:nvPicPr>
        <p:blipFill>
          <a:blip r:embed="rId2"/>
          <a:srcRect/>
          <a:stretch>
            <a:fillRect/>
          </a:stretch>
        </p:blipFill>
        <p:spPr bwMode="auto">
          <a:xfrm>
            <a:off x="6929454" y="4412749"/>
            <a:ext cx="2071670" cy="2445251"/>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grpId="0" nodeType="clickEffect">
                                  <p:stCondLst>
                                    <p:cond delay="0"/>
                                  </p:stCondLst>
                                  <p:childTnLst>
                                    <p:set>
                                      <p:cBhvr override="childStyle">
                                        <p:cTn id="6" dur="indefinite"/>
                                        <p:tgtEl>
                                          <p:spTgt spid="3">
                                            <p:txEl>
                                              <p:pRg st="0" end="0"/>
                                            </p:txEl>
                                          </p:spTgt>
                                        </p:tgtEl>
                                        <p:attrNameLst>
                                          <p:attrName>style.fontStyle</p:attrName>
                                        </p:attrNameLst>
                                      </p:cBhvr>
                                      <p:to>
                                        <p:strVal val="normal"/>
                                      </p:to>
                                    </p:set>
                                    <p:set>
                                      <p:cBhvr override="childStyle">
                                        <p:cTn id="7" dur="indefinite"/>
                                        <p:tgtEl>
                                          <p:spTgt spid="3">
                                            <p:txEl>
                                              <p:pRg st="0" end="0"/>
                                            </p:txEl>
                                          </p:spTgt>
                                        </p:tgtEl>
                                        <p:attrNameLst>
                                          <p:attrName>style.fontWeight</p:attrName>
                                        </p:attrNameLst>
                                      </p:cBhvr>
                                      <p:to>
                                        <p:strVal val="bold"/>
                                      </p:to>
                                    </p:set>
                                    <p:set>
                                      <p:cBhvr override="childStyle">
                                        <p:cTn id="8" dur="indefinite"/>
                                        <p:tgtEl>
                                          <p:spTgt spid="3">
                                            <p:txEl>
                                              <p:pRg st="0" end="0"/>
                                            </p:txEl>
                                          </p:spTgt>
                                        </p:tgtEl>
                                        <p:attrNameLst>
                                          <p:attrName>style.textDecorationUnderline</p:attrName>
                                        </p:attrNameLst>
                                      </p:cBhvr>
                                      <p:to>
                                        <p:strVal val="false"/>
                                      </p:to>
                                    </p:set>
                                  </p:childTnLst>
                                </p:cTn>
                              </p:par>
                            </p:childTnLst>
                          </p:cTn>
                        </p:par>
                      </p:childTnLst>
                    </p:cTn>
                  </p:par>
                  <p:par>
                    <p:cTn id="9" fill="hold">
                      <p:stCondLst>
                        <p:cond delay="indefinite"/>
                      </p:stCondLst>
                      <p:childTnLst>
                        <p:par>
                          <p:cTn id="10" fill="hold">
                            <p:stCondLst>
                              <p:cond delay="0"/>
                            </p:stCondLst>
                            <p:childTnLst>
                              <p:par>
                                <p:cTn id="11" presetID="5" presetClass="exit" presetSubtype="10" fill="hold" nodeType="clickEffect">
                                  <p:stCondLst>
                                    <p:cond delay="0"/>
                                  </p:stCondLst>
                                  <p:childTnLst>
                                    <p:animEffect transition="out" filter="checkerboard(across)">
                                      <p:cBhvr>
                                        <p:cTn id="12" dur="500"/>
                                        <p:tgtEl>
                                          <p:spTgt spid="4"/>
                                        </p:tgtEl>
                                      </p:cBhvr>
                                    </p:animEffect>
                                    <p:set>
                                      <p:cBhvr>
                                        <p:cTn id="13"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Consecuencias</a:t>
            </a:r>
            <a:endParaRPr lang="es-MX" dirty="0"/>
          </a:p>
        </p:txBody>
      </p:sp>
      <p:sp>
        <p:nvSpPr>
          <p:cNvPr id="3" name="2 Marcador de contenido"/>
          <p:cNvSpPr>
            <a:spLocks noGrp="1"/>
          </p:cNvSpPr>
          <p:nvPr>
            <p:ph idx="1"/>
          </p:nvPr>
        </p:nvSpPr>
        <p:spPr/>
        <p:txBody>
          <a:bodyPr/>
          <a:lstStyle/>
          <a:p>
            <a:r>
              <a:rPr lang="es-MX" dirty="0" smtClean="0"/>
              <a:t>El 31 de agosto de 1976, en vista de las crecientes salidas de capital, el Secretario de Hacienda anunció que se abandonaba la paridad fija (de 12.50 pesos por dólar) que estaba vigente desde 1954. Se dejaría que el peso flotara contra el dólar a fin de que el mercado determinara su “valor de equilibrio”. </a:t>
            </a:r>
            <a:endParaRPr lang="es-MX"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3"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plus(in)">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a:buNone/>
            </a:pPr>
            <a:r>
              <a:rPr lang="es-MX" dirty="0" smtClean="0"/>
              <a:t> El tipo de cambio se elevó inmediatamente a 20-21 pesos por dólar y el banco central comenzó a manejar una reducción gradual de la flotación apoyando una paridad temporal de 19.70-19.90 pesos por dólar. </a:t>
            </a:r>
            <a:endParaRPr lang="es-MX" dirty="0"/>
          </a:p>
        </p:txBody>
      </p:sp>
      <p:pic>
        <p:nvPicPr>
          <p:cNvPr id="23554" name="Picture 2" descr="http://www.altag.net/wp-content/uploads/2013/02/Devaluacion1.jpg"/>
          <p:cNvPicPr>
            <a:picLocks noChangeAspect="1" noChangeArrowheads="1"/>
          </p:cNvPicPr>
          <p:nvPr/>
        </p:nvPicPr>
        <p:blipFill>
          <a:blip r:embed="rId2"/>
          <a:srcRect/>
          <a:stretch>
            <a:fillRect/>
          </a:stretch>
        </p:blipFill>
        <p:spPr bwMode="auto">
          <a:xfrm>
            <a:off x="4429124" y="4247543"/>
            <a:ext cx="4143404" cy="2610457"/>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io">
  <a:themeElements>
    <a:clrScheme name="Solsticio">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io">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io">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95</TotalTime>
  <Words>1112</Words>
  <Application>Microsoft Office PowerPoint</Application>
  <PresentationFormat>Presentación en pantalla (4:3)</PresentationFormat>
  <Paragraphs>58</Paragraphs>
  <Slides>32</Slides>
  <Notes>0</Notes>
  <HiddenSlides>0</HiddenSlides>
  <MMClips>0</MMClips>
  <ScaleCrop>false</ScaleCrop>
  <HeadingPairs>
    <vt:vector size="4" baseType="variant">
      <vt:variant>
        <vt:lpstr>Tema</vt:lpstr>
      </vt:variant>
      <vt:variant>
        <vt:i4>1</vt:i4>
      </vt:variant>
      <vt:variant>
        <vt:lpstr>Títulos de diapositiva</vt:lpstr>
      </vt:variant>
      <vt:variant>
        <vt:i4>32</vt:i4>
      </vt:variant>
    </vt:vector>
  </HeadingPairs>
  <TitlesOfParts>
    <vt:vector size="33" baseType="lpstr">
      <vt:lpstr>Solsticio</vt:lpstr>
      <vt:lpstr>DEVALUACION</vt:lpstr>
      <vt:lpstr>¿Qué es la devaluación?</vt:lpstr>
      <vt:lpstr>En el casó de México</vt:lpstr>
      <vt:lpstr>¿Por qué ocurre una devaluación?</vt:lpstr>
      <vt:lpstr>Diapositiva 5</vt:lpstr>
      <vt:lpstr>¿Porque el Banco central buscaría disminuir el valor de su moneda ante otras? </vt:lpstr>
      <vt:lpstr>Diapositiva 7</vt:lpstr>
      <vt:lpstr>Consecuencias</vt:lpstr>
      <vt:lpstr>Diapositiva 9</vt:lpstr>
      <vt:lpstr>Diapositiva 10</vt:lpstr>
      <vt:lpstr>Diapositiva 11</vt:lpstr>
      <vt:lpstr>Diapositiva 12</vt:lpstr>
      <vt:lpstr>Principales devaluaciones en México. </vt:lpstr>
      <vt:lpstr>La devaluación con Adolfo Ruiz Cortinez</vt:lpstr>
      <vt:lpstr>La devaluación con López Portillo.</vt:lpstr>
      <vt:lpstr>La devaluación de 1994 y 1995</vt:lpstr>
      <vt:lpstr>Diapositiva 17</vt:lpstr>
      <vt:lpstr>Diapositiva 18</vt:lpstr>
      <vt:lpstr>Diapositiva 19</vt:lpstr>
      <vt:lpstr>Diapositiva 20</vt:lpstr>
      <vt:lpstr>Diapositiva 21</vt:lpstr>
      <vt:lpstr>Diapositiva 22</vt:lpstr>
      <vt:lpstr>EL EFECTO DE LA DEVALUACIÓN DEL PESO EN EL COMERCIO DE MÉXICO</vt:lpstr>
      <vt:lpstr>Diapositiva 24</vt:lpstr>
      <vt:lpstr>Diapositiva 25</vt:lpstr>
      <vt:lpstr>Diapositiva 26</vt:lpstr>
      <vt:lpstr>Diapositiva 27</vt:lpstr>
      <vt:lpstr>Efectos de la Devaluación</vt:lpstr>
      <vt:lpstr>A) UN EFECTO RIQUEZA  </vt:lpstr>
      <vt:lpstr>B)UN EFECTO LIQUIDEZ</vt:lpstr>
      <vt:lpstr>C) UN EFECTO DE REESTRUCTURACIÓN DE PASIVOS. </vt:lpstr>
      <vt:lpstr>BIBLIOGRAFIA </vt:lpstr>
    </vt:vector>
  </TitlesOfParts>
  <Company>W7DarkGlass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DEVALUACION</dc:title>
  <dc:creator>Administrador</dc:creator>
  <cp:lastModifiedBy>Luns</cp:lastModifiedBy>
  <cp:revision>13</cp:revision>
  <dcterms:created xsi:type="dcterms:W3CDTF">2013-05-01T18:22:57Z</dcterms:created>
  <dcterms:modified xsi:type="dcterms:W3CDTF">2013-05-04T03:20:23Z</dcterms:modified>
</cp:coreProperties>
</file>